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9"/>
  </p:notesMasterIdLst>
  <p:sldIdLst>
    <p:sldId id="289" r:id="rId2"/>
    <p:sldId id="292" r:id="rId3"/>
    <p:sldId id="293" r:id="rId4"/>
    <p:sldId id="294" r:id="rId5"/>
    <p:sldId id="295" r:id="rId6"/>
    <p:sldId id="296" r:id="rId7"/>
    <p:sldId id="323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290" r:id="rId16"/>
    <p:sldId id="257" r:id="rId17"/>
    <p:sldId id="308" r:id="rId18"/>
    <p:sldId id="309" r:id="rId19"/>
    <p:sldId id="310" r:id="rId20"/>
    <p:sldId id="311" r:id="rId21"/>
    <p:sldId id="313" r:id="rId22"/>
    <p:sldId id="314" r:id="rId23"/>
    <p:sldId id="268" r:id="rId24"/>
    <p:sldId id="269" r:id="rId25"/>
    <p:sldId id="270" r:id="rId26"/>
    <p:sldId id="271" r:id="rId27"/>
    <p:sldId id="273" r:id="rId28"/>
    <p:sldId id="275" r:id="rId29"/>
    <p:sldId id="287" r:id="rId30"/>
    <p:sldId id="278" r:id="rId31"/>
    <p:sldId id="279" r:id="rId32"/>
    <p:sldId id="325" r:id="rId33"/>
    <p:sldId id="318" r:id="rId34"/>
    <p:sldId id="319" r:id="rId35"/>
    <p:sldId id="320" r:id="rId36"/>
    <p:sldId id="321" r:id="rId37"/>
    <p:sldId id="322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92543"/>
  </p:normalViewPr>
  <p:slideViewPr>
    <p:cSldViewPr snapToGrid="0" snapToObjects="1">
      <p:cViewPr>
        <p:scale>
          <a:sx n="80" d="100"/>
          <a:sy n="80" d="100"/>
        </p:scale>
        <p:origin x="2360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Hea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Tampungan Tanggal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61AE7-872E-3246-8ED0-E1C5B36B3B8B}" type="datetimeFigureOut">
              <a:rPr lang="id-ID" smtClean="0"/>
              <a:t>10/04/19</a:t>
            </a:fld>
            <a:endParaRPr lang="id-ID"/>
          </a:p>
        </p:txBody>
      </p:sp>
      <p:sp>
        <p:nvSpPr>
          <p:cNvPr id="4" name="Tampungan Gambar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Tampungan Catatan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id-ID"/>
          </a:p>
        </p:txBody>
      </p:sp>
      <p:sp>
        <p:nvSpPr>
          <p:cNvPr id="6" name="Tampungan Foo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Tampungan Nomor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CC31E0-0153-424A-816C-C3016E7A808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92196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id-ID"/>
          </a:p>
          <a:p>
            <a:endParaRPr lang="en-US" altLang="id-ID"/>
          </a:p>
          <a:p>
            <a:endParaRPr lang="en-US" altLang="id-ID"/>
          </a:p>
          <a:p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221190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d-ID" smtClean="0"/>
              <a:t>Klik untuk mengedit gaya subjudul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ambar Panorama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d-ID" smtClean="0"/>
              <a:t>Seret gambar ke tampungan atau klik ikon untuk menambah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udul d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tipan da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u N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lo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lom Gamba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d-ID" smtClean="0"/>
              <a:t>Seret gambar ke tampungan atau klik ikon untuk menambah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d-ID" smtClean="0"/>
              <a:t>Seret gambar ke tampungan atau klik ikon untuk menambah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d-ID" smtClean="0"/>
              <a:t>Seret gambar ke tampungan atau klik ikon untuk menambah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Judul dan Teks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Judul Vertikal dan Te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udul dan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op Bagi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erbandi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dul S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os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Konten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Gambar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d-ID" smtClean="0"/>
              <a:t>Seret gambar ke tampungan atau klik ikon untuk menambah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d-ID" smtClean="0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3830-2244-49AE-BC4A-47F415C177C6}" type="datetimeFigureOut">
              <a:rPr lang="en-US" smtClean="0"/>
              <a:t>4/10/19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27A5A-7290-4DE1-BA94-4BE8A8E57DC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d-ID" smtClean="0"/>
              <a:t>Klik untuk mengedit gaya judul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d-ID" smtClean="0"/>
              <a:t>Klik untuk edit gaya teks Master</a:t>
            </a:r>
          </a:p>
          <a:p>
            <a:pPr lvl="1"/>
            <a:r>
              <a:rPr lang="id-ID" smtClean="0"/>
              <a:t>Tingkat kedua</a:t>
            </a:r>
          </a:p>
          <a:p>
            <a:pPr lvl="2"/>
            <a:r>
              <a:rPr lang="id-ID" smtClean="0"/>
              <a:t>Tingkat ketiga</a:t>
            </a:r>
          </a:p>
          <a:p>
            <a:pPr lvl="3"/>
            <a:r>
              <a:rPr lang="id-ID" smtClean="0"/>
              <a:t>Tingkat keempat</a:t>
            </a:r>
          </a:p>
          <a:p>
            <a:pPr lvl="4"/>
            <a:r>
              <a:rPr lang="id-ID" smtClean="0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C633830-2244-49AE-BC4A-47F415C177C6}" type="datetimeFigureOut">
              <a:rPr lang="en-US" smtClean="0"/>
              <a:pPr/>
              <a:t>4/10/19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AC27A5A-7290-4DE1-BA94-4BE8A8E57D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23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Judul 3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9771592" cy="3476833"/>
          </a:xfrm>
        </p:spPr>
        <p:txBody>
          <a:bodyPr>
            <a:normAutofit/>
          </a:bodyPr>
          <a:lstStyle/>
          <a:p>
            <a:r>
              <a:rPr lang="en-US" sz="4400" dirty="0" smtClean="0"/>
              <a:t>P</a:t>
            </a:r>
            <a:r>
              <a:rPr lang="id-ID" sz="4400" dirty="0" err="1" smtClean="0"/>
              <a:t>enanganan</a:t>
            </a:r>
            <a:r>
              <a:rPr lang="id-ID" sz="4400" dirty="0" smtClean="0"/>
              <a:t> perkara perdata</a:t>
            </a:r>
            <a:br>
              <a:rPr lang="id-ID" sz="4400" dirty="0" smtClean="0"/>
            </a:br>
            <a:r>
              <a:rPr lang="id-ID" sz="4000" dirty="0"/>
              <a:t/>
            </a:r>
            <a:br>
              <a:rPr lang="id-ID" sz="4000" dirty="0"/>
            </a:br>
            <a:r>
              <a:rPr lang="id-ID" sz="4000" dirty="0" smtClean="0"/>
              <a:t/>
            </a:r>
            <a:br>
              <a:rPr lang="id-ID" sz="4000" dirty="0" smtClean="0"/>
            </a:br>
            <a:r>
              <a:rPr lang="id-ID" sz="3200" dirty="0" smtClean="0"/>
              <a:t>disampaikan pada sosialisasi penguatan kapasitas aparatur Pemerintah kabupaten malang</a:t>
            </a:r>
            <a:endParaRPr lang="id-ID" sz="3200" dirty="0"/>
          </a:p>
        </p:txBody>
      </p:sp>
      <p:sp>
        <p:nvSpPr>
          <p:cNvPr id="5" name="Subjudul 4"/>
          <p:cNvSpPr>
            <a:spLocks noGrp="1"/>
          </p:cNvSpPr>
          <p:nvPr>
            <p:ph type="subTitle" idx="1"/>
          </p:nvPr>
        </p:nvSpPr>
        <p:spPr>
          <a:xfrm>
            <a:off x="1088913" y="5085347"/>
            <a:ext cx="8937403" cy="1158933"/>
          </a:xfrm>
        </p:spPr>
        <p:txBody>
          <a:bodyPr>
            <a:noAutofit/>
          </a:bodyPr>
          <a:lstStyle/>
          <a:p>
            <a:r>
              <a:rPr lang="en-US" sz="2400" dirty="0" smtClean="0"/>
              <a:t>H</a:t>
            </a:r>
            <a:r>
              <a:rPr lang="id-ID" sz="2400" dirty="0" err="1" smtClean="0"/>
              <a:t>otel</a:t>
            </a:r>
            <a:r>
              <a:rPr lang="id-ID" sz="2400" dirty="0" smtClean="0"/>
              <a:t> Gajah Mada Graha</a:t>
            </a:r>
          </a:p>
          <a:p>
            <a:r>
              <a:rPr lang="en-US" sz="2400" dirty="0" smtClean="0"/>
              <a:t>M</a:t>
            </a:r>
            <a:r>
              <a:rPr lang="id-ID" sz="2400" dirty="0" smtClean="0"/>
              <a:t>alang, 10 April 2019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41309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d-ID" sz="2400"/>
              <a:t>Kekuasaan absolut mengadili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algn="just"/>
            <a:r>
              <a:rPr lang="en-US" altLang="id-ID" sz="2400" dirty="0" err="1"/>
              <a:t>Kewenangan</a:t>
            </a:r>
            <a:r>
              <a:rPr lang="en-US" altLang="id-ID" sz="2400" dirty="0"/>
              <a:t> Absolut Extra Judicial </a:t>
            </a:r>
            <a:r>
              <a:rPr lang="en-US" altLang="id-ID" sz="2400" dirty="0" err="1"/>
              <a:t>berdasarkan</a:t>
            </a:r>
            <a:r>
              <a:rPr lang="en-US" altLang="id-ID" sz="2400" dirty="0"/>
              <a:t>  </a:t>
            </a:r>
            <a:r>
              <a:rPr lang="en-US" altLang="id-ID" sz="2400" dirty="0" err="1"/>
              <a:t>Yurisdiksi</a:t>
            </a:r>
            <a:r>
              <a:rPr lang="en-US" altLang="id-ID" sz="2400" dirty="0"/>
              <a:t> </a:t>
            </a:r>
            <a:r>
              <a:rPr lang="en-US" altLang="id-ID" sz="2400" dirty="0" err="1"/>
              <a:t>Khusus</a:t>
            </a:r>
            <a:r>
              <a:rPr lang="en-US" altLang="id-ID" sz="2400" dirty="0"/>
              <a:t> </a:t>
            </a:r>
            <a:r>
              <a:rPr lang="en-US" altLang="id-ID" sz="2400" dirty="0" err="1"/>
              <a:t>dan</a:t>
            </a:r>
            <a:r>
              <a:rPr lang="en-US" altLang="id-ID" sz="2400" dirty="0"/>
              <a:t> </a:t>
            </a:r>
            <a:r>
              <a:rPr lang="en-US" altLang="id-ID" sz="2400" dirty="0" err="1"/>
              <a:t>Undang-Undang</a:t>
            </a:r>
            <a:r>
              <a:rPr lang="en-US" altLang="id-ID" sz="2400" dirty="0"/>
              <a:t>.</a:t>
            </a:r>
          </a:p>
          <a:p>
            <a:pPr marL="857250" lvl="1" indent="-457200">
              <a:buFont typeface="Rockwell" charset="0"/>
              <a:buAutoNum type="arabicPeriod"/>
            </a:pPr>
            <a:r>
              <a:rPr lang="en-US" altLang="id-ID" sz="2000" dirty="0" err="1"/>
              <a:t>Arbitrase</a:t>
            </a:r>
            <a:endParaRPr lang="en-US" altLang="id-ID" sz="2000" dirty="0"/>
          </a:p>
          <a:p>
            <a:pPr marL="857250" lvl="1" indent="-457200">
              <a:buFont typeface="Rockwell" charset="0"/>
              <a:buAutoNum type="arabicPeriod"/>
            </a:pPr>
            <a:r>
              <a:rPr lang="en-US" altLang="id-ID" sz="2000" dirty="0"/>
              <a:t>PHI</a:t>
            </a:r>
          </a:p>
          <a:p>
            <a:pPr marL="857250" lvl="1" indent="-457200">
              <a:buFont typeface="Rockwell" charset="0"/>
              <a:buAutoNum type="arabicPeriod"/>
            </a:pPr>
            <a:r>
              <a:rPr lang="en-US" altLang="id-ID" sz="2000" dirty="0" err="1"/>
              <a:t>Pengadilan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Pajak</a:t>
            </a:r>
            <a:endParaRPr lang="en-US" altLang="id-ID" sz="2000" dirty="0"/>
          </a:p>
          <a:p>
            <a:pPr marL="857250" lvl="1" indent="-457200">
              <a:buFont typeface="Rockwell" charset="0"/>
              <a:buAutoNum type="arabicPeriod"/>
            </a:pPr>
            <a:r>
              <a:rPr lang="en-US" altLang="id-ID" sz="2000" dirty="0" err="1"/>
              <a:t>Mahkamah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Pelayaran</a:t>
            </a:r>
            <a:endParaRPr lang="en-US" altLang="id-ID" sz="2000" dirty="0"/>
          </a:p>
          <a:p>
            <a:pPr marL="857250" lvl="1" indent="-457200">
              <a:buFont typeface="Rockwell" charset="0"/>
              <a:buAutoNum type="arabicPeriod"/>
            </a:pPr>
            <a:endParaRPr lang="en-US" altLang="id-ID" sz="2000" dirty="0"/>
          </a:p>
          <a:p>
            <a:pPr algn="just"/>
            <a:endParaRPr lang="en-US" altLang="id-ID" sz="2400" dirty="0"/>
          </a:p>
        </p:txBody>
      </p:sp>
    </p:spTree>
    <p:extLst>
      <p:ext uri="{BB962C8B-B14F-4D97-AF65-F5344CB8AC3E}">
        <p14:creationId xmlns:p14="http://schemas.microsoft.com/office/powerpoint/2010/main" val="39245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d-ID" sz="2800"/>
              <a:t>Kekuasaan absolut mengadili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algn="just"/>
            <a:r>
              <a:rPr lang="en-US" altLang="id-ID" sz="2800"/>
              <a:t>Kewenangan Absolut Berdasarkan Faktor Instansional</a:t>
            </a:r>
          </a:p>
          <a:p>
            <a:pPr marL="914400" lvl="1" indent="-514350" algn="just">
              <a:buFont typeface="Rockwell" charset="0"/>
              <a:buAutoNum type="arabicPeriod"/>
            </a:pPr>
            <a:r>
              <a:rPr lang="en-US" altLang="id-ID" sz="2400"/>
              <a:t>Pengadilan Tingkat Pertama</a:t>
            </a:r>
          </a:p>
          <a:p>
            <a:pPr marL="914400" lvl="1" indent="-514350" algn="just">
              <a:buFont typeface="Rockwell" charset="0"/>
              <a:buAutoNum type="arabicPeriod"/>
            </a:pPr>
            <a:r>
              <a:rPr lang="en-US" altLang="id-ID" sz="2400"/>
              <a:t>Pengadilan Tingkat Banding</a:t>
            </a:r>
          </a:p>
          <a:p>
            <a:pPr marL="914400" lvl="1" indent="-514350" algn="just">
              <a:buFont typeface="Rockwell" charset="0"/>
              <a:buAutoNum type="arabicPeriod"/>
            </a:pPr>
            <a:r>
              <a:rPr lang="en-US" altLang="id-ID" sz="2400"/>
              <a:t>Pengadilan Kasasi</a:t>
            </a:r>
          </a:p>
        </p:txBody>
      </p:sp>
    </p:spTree>
    <p:extLst>
      <p:ext uri="{BB962C8B-B14F-4D97-AF65-F5344CB8AC3E}">
        <p14:creationId xmlns:p14="http://schemas.microsoft.com/office/powerpoint/2010/main" val="100278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d-ID" sz="2400"/>
              <a:t>Kewenangan</a:t>
            </a:r>
            <a:r>
              <a:rPr lang="en-US" altLang="id-ID" sz="2400" dirty="0"/>
              <a:t> </a:t>
            </a:r>
            <a:r>
              <a:rPr lang="en-US" altLang="id-ID" sz="2400" dirty="0" err="1"/>
              <a:t>Relatif</a:t>
            </a:r>
            <a:r>
              <a:rPr lang="en-US" altLang="id-ID" sz="2400" dirty="0"/>
              <a:t> PN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en-US" sz="1800" dirty="0"/>
              <a:t>Actor Sequitur Forum </a:t>
            </a:r>
            <a:r>
              <a:rPr lang="en-US" sz="1800" dirty="0" err="1"/>
              <a:t>Rei</a:t>
            </a:r>
            <a:endParaRPr lang="en-US" sz="1800" dirty="0"/>
          </a:p>
          <a:p>
            <a:pPr marL="914400" lvl="1" indent="-514350" algn="just">
              <a:buFont typeface="+mj-lt"/>
              <a:buAutoNum type="arabicPeriod"/>
              <a:defRPr/>
            </a:pP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 </a:t>
            </a:r>
            <a:r>
              <a:rPr lang="en-US" dirty="0" err="1"/>
              <a:t>tergugat</a:t>
            </a:r>
            <a:endParaRPr lang="en-US" dirty="0"/>
          </a:p>
          <a:p>
            <a:pPr marL="914400" lvl="1" indent="-514350" algn="just">
              <a:buFont typeface="+mj-lt"/>
              <a:buAutoNum type="arabicPeriod"/>
              <a:defRPr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 </a:t>
            </a:r>
            <a:r>
              <a:rPr lang="en-US" dirty="0" err="1"/>
              <a:t>tergugat</a:t>
            </a:r>
            <a:endParaRPr lang="en-US" dirty="0"/>
          </a:p>
          <a:p>
            <a:pPr marL="914400" lvl="1" indent="-514350" algn="just">
              <a:buFont typeface="+mj-lt"/>
              <a:buAutoNum type="arabicPeriod"/>
              <a:defRPr/>
            </a:pP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relatif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didasarkan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kejadian</a:t>
            </a:r>
            <a:r>
              <a:rPr lang="en-US" dirty="0"/>
              <a:t> </a:t>
            </a:r>
            <a:r>
              <a:rPr lang="en-US" dirty="0" err="1"/>
              <a:t>peristiwa</a:t>
            </a:r>
            <a:r>
              <a:rPr lang="en-US" dirty="0"/>
              <a:t> yang </a:t>
            </a:r>
            <a:r>
              <a:rPr lang="en-US" dirty="0" err="1"/>
              <a:t>disengketakan</a:t>
            </a:r>
            <a:r>
              <a:rPr lang="en-US" dirty="0"/>
              <a:t>.</a:t>
            </a:r>
          </a:p>
          <a:p>
            <a:pPr marL="514350" indent="-514350" algn="just">
              <a:buFont typeface="Wingdings" pitchFamily="2" charset="2"/>
              <a:buChar char="ü"/>
              <a:defRPr/>
            </a:pPr>
            <a:r>
              <a:rPr lang="en-US" sz="1800" dirty="0"/>
              <a:t>Actor Sequitur Forum </a:t>
            </a:r>
            <a:r>
              <a:rPr lang="en-US" sz="1800" dirty="0" err="1"/>
              <a:t>Rei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hak</a:t>
            </a:r>
            <a:r>
              <a:rPr lang="en-US" sz="1800" dirty="0"/>
              <a:t> </a:t>
            </a:r>
            <a:r>
              <a:rPr lang="en-US" sz="1800" dirty="0" err="1"/>
              <a:t>opsi</a:t>
            </a:r>
            <a:endParaRPr lang="en-US" sz="1800" dirty="0"/>
          </a:p>
          <a:p>
            <a:pPr marL="514350" indent="-514350" algn="just">
              <a:buFont typeface="Wingdings" pitchFamily="2" charset="2"/>
              <a:buChar char="ü"/>
              <a:defRPr/>
            </a:pPr>
            <a:r>
              <a:rPr lang="en-US" sz="1800" dirty="0"/>
              <a:t>Actor Sequitur Forum </a:t>
            </a:r>
            <a:r>
              <a:rPr lang="en-US" sz="1800" dirty="0" err="1"/>
              <a:t>Rei</a:t>
            </a:r>
            <a:r>
              <a:rPr lang="en-US" sz="1800" dirty="0"/>
              <a:t> </a:t>
            </a:r>
            <a:r>
              <a:rPr lang="en-US" sz="1800" dirty="0" err="1"/>
              <a:t>tanpa</a:t>
            </a:r>
            <a:r>
              <a:rPr lang="en-US" sz="1800" dirty="0"/>
              <a:t> </a:t>
            </a:r>
            <a:r>
              <a:rPr lang="en-US" sz="1800" dirty="0" err="1"/>
              <a:t>hak</a:t>
            </a:r>
            <a:r>
              <a:rPr lang="en-US" sz="1800" dirty="0"/>
              <a:t> </a:t>
            </a:r>
            <a:r>
              <a:rPr lang="en-US" sz="1800" dirty="0" err="1"/>
              <a:t>opsi</a:t>
            </a:r>
            <a:r>
              <a:rPr lang="en-US" sz="1800" dirty="0"/>
              <a:t>, </a:t>
            </a:r>
            <a:r>
              <a:rPr lang="en-US" sz="1800" dirty="0" err="1"/>
              <a:t>tetapi</a:t>
            </a:r>
            <a:r>
              <a:rPr lang="en-US" sz="1800" dirty="0"/>
              <a:t> </a:t>
            </a:r>
            <a:r>
              <a:rPr lang="en-US" sz="1800" dirty="0" err="1"/>
              <a:t>berdasarkan</a:t>
            </a:r>
            <a:r>
              <a:rPr lang="en-US" sz="1800" dirty="0"/>
              <a:t> </a:t>
            </a:r>
            <a:r>
              <a:rPr lang="en-US" sz="1800" dirty="0" err="1"/>
              <a:t>tempat</a:t>
            </a:r>
            <a:r>
              <a:rPr lang="en-US" sz="1800" dirty="0"/>
              <a:t> </a:t>
            </a:r>
            <a:r>
              <a:rPr lang="en-US" sz="1800" dirty="0" err="1"/>
              <a:t>tinggal</a:t>
            </a:r>
            <a:r>
              <a:rPr lang="en-US" sz="1800" dirty="0"/>
              <a:t> </a:t>
            </a:r>
            <a:r>
              <a:rPr lang="en-US" sz="1800" dirty="0" err="1"/>
              <a:t>debitur</a:t>
            </a:r>
            <a:r>
              <a:rPr lang="en-US" sz="1800" dirty="0"/>
              <a:t> principal.</a:t>
            </a:r>
          </a:p>
          <a:p>
            <a:pPr marL="514350" indent="-514350" algn="just">
              <a:buFont typeface="Wingdings" pitchFamily="2" charset="2"/>
              <a:buChar char="ü"/>
              <a:defRPr/>
            </a:pPr>
            <a:r>
              <a:rPr lang="en-US" sz="1800" dirty="0"/>
              <a:t>PN </a:t>
            </a:r>
            <a:r>
              <a:rPr lang="en-US" sz="1800" dirty="0" err="1"/>
              <a:t>di</a:t>
            </a:r>
            <a:r>
              <a:rPr lang="en-US" sz="1800" dirty="0"/>
              <a:t> </a:t>
            </a:r>
            <a:r>
              <a:rPr lang="en-US" sz="1800" dirty="0" err="1"/>
              <a:t>tempat</a:t>
            </a:r>
            <a:r>
              <a:rPr lang="en-US" sz="1800" dirty="0"/>
              <a:t> </a:t>
            </a:r>
            <a:r>
              <a:rPr lang="en-US" sz="1800" dirty="0" err="1"/>
              <a:t>tinggal</a:t>
            </a:r>
            <a:r>
              <a:rPr lang="en-US" sz="1800" dirty="0"/>
              <a:t> </a:t>
            </a:r>
            <a:r>
              <a:rPr lang="en-US" sz="1800" dirty="0" err="1"/>
              <a:t>Penggugat</a:t>
            </a:r>
            <a:r>
              <a:rPr lang="en-US" sz="1800" dirty="0"/>
              <a:t>.</a:t>
            </a:r>
          </a:p>
          <a:p>
            <a:pPr marL="514350" indent="-514350" algn="just">
              <a:buFont typeface="Wingdings" pitchFamily="2" charset="2"/>
              <a:buChar char="ü"/>
              <a:defRPr/>
            </a:pPr>
            <a:r>
              <a:rPr lang="en-US" sz="1800" dirty="0"/>
              <a:t>Forum </a:t>
            </a:r>
            <a:r>
              <a:rPr lang="en-US" sz="1800" dirty="0" err="1"/>
              <a:t>Rei</a:t>
            </a:r>
            <a:r>
              <a:rPr lang="en-US" sz="1800" dirty="0"/>
              <a:t> </a:t>
            </a:r>
            <a:r>
              <a:rPr lang="en-US" sz="1800" dirty="0" err="1"/>
              <a:t>Sitae</a:t>
            </a:r>
            <a:endParaRPr lang="en-US" sz="1800" dirty="0"/>
          </a:p>
          <a:p>
            <a:pPr marL="514350" indent="-514350" algn="just">
              <a:buFont typeface="Wingdings" pitchFamily="2" charset="2"/>
              <a:buChar char="ü"/>
              <a:defRPr/>
            </a:pPr>
            <a:r>
              <a:rPr lang="en-US" sz="1800" dirty="0" err="1"/>
              <a:t>Kompetensi</a:t>
            </a:r>
            <a:r>
              <a:rPr lang="en-US" sz="1800" dirty="0"/>
              <a:t> </a:t>
            </a:r>
            <a:r>
              <a:rPr lang="en-US" sz="1800" dirty="0" err="1"/>
              <a:t>relatif</a:t>
            </a:r>
            <a:r>
              <a:rPr lang="en-US" sz="1800" dirty="0"/>
              <a:t> </a:t>
            </a:r>
            <a:r>
              <a:rPr lang="en-US" sz="1800" dirty="0" err="1"/>
              <a:t>berdasarkan</a:t>
            </a:r>
            <a:r>
              <a:rPr lang="en-US" sz="1800" dirty="0"/>
              <a:t> </a:t>
            </a:r>
            <a:r>
              <a:rPr lang="en-US" sz="1800" dirty="0" err="1"/>
              <a:t>pemilihan</a:t>
            </a:r>
            <a:r>
              <a:rPr lang="en-US" sz="1800" dirty="0"/>
              <a:t>  </a:t>
            </a:r>
            <a:r>
              <a:rPr lang="en-US" sz="1800" dirty="0" err="1"/>
              <a:t>domisili</a:t>
            </a:r>
            <a:endParaRPr lang="en-US" sz="1800" dirty="0"/>
          </a:p>
          <a:p>
            <a:pPr marL="514350" indent="-514350" algn="just">
              <a:buFont typeface="Wingdings" pitchFamily="2" charset="2"/>
              <a:buChar char="ü"/>
              <a:defRPr/>
            </a:pPr>
            <a:r>
              <a:rPr lang="en-US" sz="1800" dirty="0"/>
              <a:t>Negara </a:t>
            </a:r>
            <a:r>
              <a:rPr lang="en-US" sz="1800" dirty="0" err="1"/>
              <a:t>dapat</a:t>
            </a:r>
            <a:r>
              <a:rPr lang="en-US" sz="1800" dirty="0"/>
              <a:t> </a:t>
            </a:r>
            <a:r>
              <a:rPr lang="en-US" sz="1800" dirty="0" err="1"/>
              <a:t>digugat</a:t>
            </a:r>
            <a:r>
              <a:rPr lang="en-US" sz="1800" dirty="0"/>
              <a:t> 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setiap</a:t>
            </a:r>
            <a:r>
              <a:rPr lang="en-US" sz="1800" dirty="0"/>
              <a:t> PN</a:t>
            </a:r>
          </a:p>
          <a:p>
            <a:pPr marL="914400" lvl="1" indent="-51435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K</a:t>
            </a:r>
            <a:r>
              <a:rPr lang="id-ID" sz="3200" dirty="0" err="1" smtClean="0"/>
              <a:t>apasitas</a:t>
            </a:r>
            <a:r>
              <a:rPr lang="id-ID" sz="3200" dirty="0" smtClean="0"/>
              <a:t> pihak dalam perkara perdata</a:t>
            </a:r>
            <a:endParaRPr lang="id-ID" sz="32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800100" lvl="1" indent="-342900">
              <a:buFont typeface="+mj-lt"/>
              <a:buAutoNum type="arabicPeriod"/>
            </a:pPr>
            <a:r>
              <a:rPr lang="id-ID" smtClean="0"/>
              <a:t>PENGGUGAT</a:t>
            </a:r>
            <a:r>
              <a:rPr lang="id-ID" dirty="0" smtClean="0"/>
              <a:t>, DALAM HAL MELAKSANAKAN HAK KETIKA TERJADI PELANGGATAN HAK</a:t>
            </a:r>
          </a:p>
          <a:p>
            <a:pPr marL="800100" lvl="1" indent="-342900">
              <a:buFont typeface="+mj-lt"/>
              <a:buAutoNum type="arabicPeriod"/>
            </a:pPr>
            <a:r>
              <a:rPr lang="id-ID" dirty="0" smtClean="0"/>
              <a:t>TERGUGAT/turut tergugat, DALAM HAL MEMPERTAHANKAN JIKA TERJADI TUNTUTAN HAK</a:t>
            </a:r>
          </a:p>
        </p:txBody>
      </p:sp>
    </p:spTree>
    <p:extLst>
      <p:ext uri="{BB962C8B-B14F-4D97-AF65-F5344CB8AC3E}">
        <p14:creationId xmlns:p14="http://schemas.microsoft.com/office/powerpoint/2010/main" val="36660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defRPr/>
            </a:pPr>
            <a:fld id="{05C7AE2B-0F0A-9D4C-8B76-AB03351AFBEB}" type="slidenum">
              <a:rPr lang="en-US" altLang="id-ID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altLang="id-ID" smtClean="0">
              <a:solidFill>
                <a:srgbClr val="000000"/>
              </a:solidFill>
            </a:endParaRPr>
          </a:p>
        </p:txBody>
      </p:sp>
      <p:sp>
        <p:nvSpPr>
          <p:cNvPr id="10272" name="AutoShape 32"/>
          <p:cNvSpPr>
            <a:spLocks noChangeArrowheads="1"/>
          </p:cNvSpPr>
          <p:nvPr/>
        </p:nvSpPr>
        <p:spPr bwMode="auto">
          <a:xfrm>
            <a:off x="7680326" y="404813"/>
            <a:ext cx="2447925" cy="15113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accent1">
                  <a:alpha val="75000"/>
                </a:schemeClr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id-ID">
              <a:latin typeface="Times New Roman" pitchFamily="18" charset="0"/>
            </a:endParaRPr>
          </a:p>
        </p:txBody>
      </p:sp>
      <p:grpSp>
        <p:nvGrpSpPr>
          <p:cNvPr id="15363" name="Group 5"/>
          <p:cNvGrpSpPr>
            <a:grpSpLocks/>
          </p:cNvGrpSpPr>
          <p:nvPr/>
        </p:nvGrpSpPr>
        <p:grpSpPr bwMode="auto">
          <a:xfrm>
            <a:off x="1483678" y="199671"/>
            <a:ext cx="5969000" cy="6515100"/>
            <a:chOff x="1089" y="1800"/>
            <a:chExt cx="9400" cy="10260"/>
          </a:xfrm>
        </p:grpSpPr>
        <p:sp>
          <p:nvSpPr>
            <p:cNvPr id="15367" name="Line 6"/>
            <p:cNvSpPr>
              <a:spLocks noChangeShapeType="1"/>
            </p:cNvSpPr>
            <p:nvPr/>
          </p:nvSpPr>
          <p:spPr bwMode="auto">
            <a:xfrm>
              <a:off x="3960" y="3420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grpSp>
          <p:nvGrpSpPr>
            <p:cNvPr id="15368" name="Group 7"/>
            <p:cNvGrpSpPr>
              <a:grpSpLocks/>
            </p:cNvGrpSpPr>
            <p:nvPr/>
          </p:nvGrpSpPr>
          <p:grpSpPr bwMode="auto">
            <a:xfrm>
              <a:off x="6120" y="2340"/>
              <a:ext cx="0" cy="9000"/>
              <a:chOff x="6120" y="2340"/>
              <a:chExt cx="0" cy="9000"/>
            </a:xfrm>
          </p:grpSpPr>
          <p:sp>
            <p:nvSpPr>
              <p:cNvPr id="15385" name="Line 8"/>
              <p:cNvSpPr>
                <a:spLocks noChangeShapeType="1"/>
              </p:cNvSpPr>
              <p:nvPr/>
            </p:nvSpPr>
            <p:spPr bwMode="auto">
              <a:xfrm>
                <a:off x="6120" y="2340"/>
                <a:ext cx="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5386" name="Line 9"/>
              <p:cNvSpPr>
                <a:spLocks noChangeShapeType="1"/>
              </p:cNvSpPr>
              <p:nvPr/>
            </p:nvSpPr>
            <p:spPr bwMode="auto">
              <a:xfrm>
                <a:off x="6120" y="5940"/>
                <a:ext cx="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5387" name="Line 10"/>
              <p:cNvSpPr>
                <a:spLocks noChangeShapeType="1"/>
              </p:cNvSpPr>
              <p:nvPr/>
            </p:nvSpPr>
            <p:spPr bwMode="auto">
              <a:xfrm>
                <a:off x="6120" y="7740"/>
                <a:ext cx="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5388" name="Line 11"/>
              <p:cNvSpPr>
                <a:spLocks noChangeShapeType="1"/>
              </p:cNvSpPr>
              <p:nvPr/>
            </p:nvSpPr>
            <p:spPr bwMode="auto">
              <a:xfrm>
                <a:off x="6120" y="8820"/>
                <a:ext cx="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5389" name="Line 12"/>
              <p:cNvSpPr>
                <a:spLocks noChangeShapeType="1"/>
              </p:cNvSpPr>
              <p:nvPr/>
            </p:nvSpPr>
            <p:spPr bwMode="auto">
              <a:xfrm>
                <a:off x="6120" y="10620"/>
                <a:ext cx="0" cy="7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</p:grpSp>
        <p:sp>
          <p:nvSpPr>
            <p:cNvPr id="15369" name="AutoShape 13"/>
            <p:cNvSpPr>
              <a:spLocks noChangeArrowheads="1"/>
            </p:cNvSpPr>
            <p:nvPr/>
          </p:nvSpPr>
          <p:spPr bwMode="auto">
            <a:xfrm>
              <a:off x="4860" y="180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400">
                  <a:latin typeface="Comic Sans MS" charset="0"/>
                </a:rPr>
                <a:t>ASAS- ASAS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0" name="AutoShape 14"/>
            <p:cNvSpPr>
              <a:spLocks noChangeArrowheads="1"/>
            </p:cNvSpPr>
            <p:nvPr/>
          </p:nvSpPr>
          <p:spPr bwMode="auto">
            <a:xfrm>
              <a:off x="7920" y="306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400">
                  <a:latin typeface="Comic Sans MS" charset="0"/>
                </a:rPr>
                <a:t>SENDIRI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1" name="AutoShape 15"/>
            <p:cNvSpPr>
              <a:spLocks noChangeArrowheads="1"/>
            </p:cNvSpPr>
            <p:nvPr/>
          </p:nvSpPr>
          <p:spPr bwMode="auto">
            <a:xfrm>
              <a:off x="4860" y="306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200">
                  <a:latin typeface="Comic Sans MS" charset="0"/>
                </a:rPr>
                <a:t>SURAT GUGATAN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2" name="AutoShape 16"/>
            <p:cNvSpPr>
              <a:spLocks noChangeArrowheads="1"/>
            </p:cNvSpPr>
            <p:nvPr/>
          </p:nvSpPr>
          <p:spPr bwMode="auto">
            <a:xfrm>
              <a:off x="1800" y="306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400">
                  <a:latin typeface="Comic Sans MS" charset="0"/>
                </a:rPr>
                <a:t>KUASA HUKUM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3" name="AutoShape 17"/>
            <p:cNvSpPr>
              <a:spLocks noChangeArrowheads="1"/>
            </p:cNvSpPr>
            <p:nvPr/>
          </p:nvSpPr>
          <p:spPr bwMode="auto">
            <a:xfrm>
              <a:off x="1089" y="4212"/>
              <a:ext cx="2228" cy="828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400" dirty="0">
                  <a:latin typeface="Comic Sans MS" charset="0"/>
                </a:rPr>
                <a:t>PENGGUGAT</a:t>
              </a:r>
              <a:endParaRPr lang="en-US" altLang="id-ID" sz="1800" dirty="0">
                <a:latin typeface="Comic Sans MS" charset="0"/>
              </a:endParaRPr>
            </a:p>
          </p:txBody>
        </p:sp>
        <p:sp>
          <p:nvSpPr>
            <p:cNvPr id="15374" name="AutoShape 18"/>
            <p:cNvSpPr>
              <a:spLocks noChangeArrowheads="1"/>
            </p:cNvSpPr>
            <p:nvPr/>
          </p:nvSpPr>
          <p:spPr bwMode="auto">
            <a:xfrm>
              <a:off x="8302" y="4212"/>
              <a:ext cx="2187" cy="787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400" dirty="0">
                  <a:latin typeface="Comic Sans MS" charset="0"/>
                </a:rPr>
                <a:t>TERGUGAT</a:t>
              </a:r>
              <a:endParaRPr lang="en-US" altLang="id-ID" sz="1800" dirty="0">
                <a:latin typeface="Comic Sans MS" charset="0"/>
              </a:endParaRPr>
            </a:p>
          </p:txBody>
        </p:sp>
        <p:sp>
          <p:nvSpPr>
            <p:cNvPr id="15375" name="AutoShape 19"/>
            <p:cNvSpPr>
              <a:spLocks noChangeArrowheads="1"/>
            </p:cNvSpPr>
            <p:nvPr/>
          </p:nvSpPr>
          <p:spPr bwMode="auto">
            <a:xfrm>
              <a:off x="4860" y="540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400">
                  <a:latin typeface="Comic Sans MS" charset="0"/>
                </a:rPr>
                <a:t>PEMBUKTIAN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6" name="AutoShape 20"/>
            <p:cNvSpPr>
              <a:spLocks noChangeArrowheads="1"/>
            </p:cNvSpPr>
            <p:nvPr/>
          </p:nvSpPr>
          <p:spPr bwMode="auto">
            <a:xfrm>
              <a:off x="4680" y="6660"/>
              <a:ext cx="2880" cy="126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sv-SE" altLang="id-ID" sz="1200">
                  <a:latin typeface="Comic Sans MS" charset="0"/>
                </a:rPr>
                <a:t>kesimpulan para pihak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sv-SE" altLang="id-ID" sz="1200">
                  <a:latin typeface="Comic Sans MS" charset="0"/>
                </a:rPr>
                <a:t>(tidak harus ada)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7" name="AutoShape 21"/>
            <p:cNvSpPr>
              <a:spLocks noChangeArrowheads="1"/>
            </p:cNvSpPr>
            <p:nvPr/>
          </p:nvSpPr>
          <p:spPr bwMode="auto">
            <a:xfrm>
              <a:off x="4860" y="846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200">
                  <a:latin typeface="Comic Sans MS" charset="0"/>
                </a:rPr>
                <a:t>PUTUSAN HAKIM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8" name="AutoShape 22"/>
            <p:cNvSpPr>
              <a:spLocks noChangeArrowheads="1"/>
            </p:cNvSpPr>
            <p:nvPr/>
          </p:nvSpPr>
          <p:spPr bwMode="auto">
            <a:xfrm>
              <a:off x="4680" y="9540"/>
              <a:ext cx="2880" cy="126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sv-SE" altLang="id-ID" sz="1200">
                  <a:latin typeface="Comic Sans MS" charset="0"/>
                </a:rPr>
                <a:t>UPAYA HUKUM DARI PARA PIHAK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79" name="AutoShape 23"/>
            <p:cNvSpPr>
              <a:spLocks noChangeArrowheads="1"/>
            </p:cNvSpPr>
            <p:nvPr/>
          </p:nvSpPr>
          <p:spPr bwMode="auto">
            <a:xfrm>
              <a:off x="4860" y="11340"/>
              <a:ext cx="2520" cy="720"/>
            </a:xfrm>
            <a:prstGeom prst="flowChartAlternateProcess">
              <a:avLst/>
            </a:prstGeom>
            <a:solidFill>
              <a:srgbClr val="FFFF99">
                <a:alpha val="5686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rgbClr val="006699"/>
                </a:buClr>
                <a:buSzPct val="60000"/>
                <a:buFont typeface="Wingdings" charset="2"/>
                <a:buChar char="n"/>
                <a:defRPr sz="3200">
                  <a:solidFill>
                    <a:srgbClr val="000000"/>
                  </a:solidFill>
                  <a:latin typeface="Times New Roman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009900"/>
                </a:buClr>
                <a:buSzPct val="60000"/>
                <a:buFont typeface="Wingdings" charset="2"/>
                <a:buChar char="n"/>
                <a:defRPr sz="2800">
                  <a:solidFill>
                    <a:srgbClr val="000000"/>
                  </a:solidFill>
                  <a:latin typeface="Times New Roman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FF0000"/>
                </a:buClr>
                <a:buSzPct val="60000"/>
                <a:buFont typeface="Wingdings" charset="2"/>
                <a:buChar char="n"/>
                <a:defRPr sz="2400">
                  <a:solidFill>
                    <a:srgbClr val="000000"/>
                  </a:solidFill>
                  <a:latin typeface="Times New Roman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FF9900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FF"/>
                </a:buClr>
                <a:buSzPct val="60000"/>
                <a:buFont typeface="Wingdings" charset="2"/>
                <a:buChar char="n"/>
                <a:defRPr sz="2000">
                  <a:solidFill>
                    <a:srgbClr val="000000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id-ID" sz="1200">
                  <a:latin typeface="Comic Sans MS" charset="0"/>
                </a:rPr>
                <a:t>EKSEKUSI</a:t>
              </a:r>
              <a:endParaRPr lang="en-US" altLang="id-ID" sz="1800">
                <a:latin typeface="Comic Sans MS" charset="0"/>
              </a:endParaRPr>
            </a:p>
          </p:txBody>
        </p:sp>
        <p:sp>
          <p:nvSpPr>
            <p:cNvPr id="15380" name="Line 24"/>
            <p:cNvSpPr>
              <a:spLocks noChangeShapeType="1"/>
            </p:cNvSpPr>
            <p:nvPr/>
          </p:nvSpPr>
          <p:spPr bwMode="auto">
            <a:xfrm>
              <a:off x="6120" y="3812"/>
              <a:ext cx="0" cy="4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15381" name="Line 25"/>
            <p:cNvSpPr>
              <a:spLocks noChangeShapeType="1"/>
            </p:cNvSpPr>
            <p:nvPr/>
          </p:nvSpPr>
          <p:spPr bwMode="auto">
            <a:xfrm flipH="1">
              <a:off x="7380" y="3420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15382" name="Line 26"/>
            <p:cNvSpPr>
              <a:spLocks noChangeShapeType="1"/>
            </p:cNvSpPr>
            <p:nvPr/>
          </p:nvSpPr>
          <p:spPr bwMode="auto">
            <a:xfrm>
              <a:off x="2768" y="378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15383" name="Line 27"/>
            <p:cNvSpPr>
              <a:spLocks noChangeShapeType="1"/>
            </p:cNvSpPr>
            <p:nvPr/>
          </p:nvSpPr>
          <p:spPr bwMode="auto">
            <a:xfrm>
              <a:off x="9360" y="486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15384" name="Line 28"/>
            <p:cNvSpPr>
              <a:spLocks noChangeShapeType="1"/>
            </p:cNvSpPr>
            <p:nvPr/>
          </p:nvSpPr>
          <p:spPr bwMode="auto">
            <a:xfrm flipV="1">
              <a:off x="2768" y="5400"/>
              <a:ext cx="6592" cy="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9396" y="378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15364" name="Text Box 29"/>
          <p:cNvSpPr txBox="1">
            <a:spLocks noChangeArrowheads="1"/>
          </p:cNvSpPr>
          <p:nvPr/>
        </p:nvSpPr>
        <p:spPr bwMode="auto">
          <a:xfrm>
            <a:off x="2971166" y="2018777"/>
            <a:ext cx="1028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6699"/>
              </a:buClr>
              <a:buSzPct val="60000"/>
              <a:buFont typeface="Wingdings" charset="2"/>
              <a:buChar char="n"/>
              <a:defRPr sz="3200">
                <a:solidFill>
                  <a:srgbClr val="000000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n"/>
              <a:defRPr sz="2800">
                <a:solidFill>
                  <a:srgbClr val="000000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60000"/>
              <a:buFont typeface="Wingdings" charset="2"/>
              <a:buChar char="n"/>
              <a:defRPr sz="2400">
                <a:solidFill>
                  <a:srgbClr val="000000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id-ID" sz="1400" dirty="0" err="1">
                <a:latin typeface="Comic Sans MS" charset="0"/>
              </a:rPr>
              <a:t>menjawab</a:t>
            </a:r>
            <a:endParaRPr lang="en-US" altLang="id-ID" sz="1800" dirty="0">
              <a:latin typeface="Comic Sans MS" charset="0"/>
            </a:endParaRPr>
          </a:p>
        </p:txBody>
      </p:sp>
      <p:sp>
        <p:nvSpPr>
          <p:cNvPr id="15365" name="Text Box 30"/>
          <p:cNvSpPr txBox="1">
            <a:spLocks noChangeArrowheads="1"/>
          </p:cNvSpPr>
          <p:nvPr/>
        </p:nvSpPr>
        <p:spPr bwMode="auto">
          <a:xfrm>
            <a:off x="5180070" y="1997806"/>
            <a:ext cx="1028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6699"/>
              </a:buClr>
              <a:buSzPct val="60000"/>
              <a:buFont typeface="Wingdings" charset="2"/>
              <a:buChar char="n"/>
              <a:defRPr sz="3200">
                <a:solidFill>
                  <a:srgbClr val="000000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n"/>
              <a:defRPr sz="2800">
                <a:solidFill>
                  <a:srgbClr val="000000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60000"/>
              <a:buFont typeface="Wingdings" charset="2"/>
              <a:buChar char="n"/>
              <a:defRPr sz="2400">
                <a:solidFill>
                  <a:srgbClr val="000000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id-ID" sz="1400" dirty="0" err="1">
                <a:latin typeface="Comic Sans MS" charset="0"/>
              </a:rPr>
              <a:t>jawab</a:t>
            </a:r>
            <a:endParaRPr lang="en-US" altLang="id-ID" sz="1800" dirty="0">
              <a:latin typeface="Comic Sans MS" charset="0"/>
            </a:endParaRPr>
          </a:p>
        </p:txBody>
      </p:sp>
      <p:sp>
        <p:nvSpPr>
          <p:cNvPr id="15366" name="Text Box 31"/>
          <p:cNvSpPr txBox="1">
            <a:spLocks noChangeArrowheads="1"/>
          </p:cNvSpPr>
          <p:nvPr/>
        </p:nvSpPr>
        <p:spPr bwMode="auto">
          <a:xfrm>
            <a:off x="7896225" y="692150"/>
            <a:ext cx="23050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6699"/>
              </a:buClr>
              <a:buSzPct val="60000"/>
              <a:buFont typeface="Wingdings" charset="2"/>
              <a:buChar char="n"/>
              <a:defRPr sz="3200">
                <a:solidFill>
                  <a:srgbClr val="000000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lr>
                <a:srgbClr val="009900"/>
              </a:buClr>
              <a:buSzPct val="60000"/>
              <a:buFont typeface="Wingdings" charset="2"/>
              <a:buChar char="n"/>
              <a:defRPr sz="2800">
                <a:solidFill>
                  <a:srgbClr val="000000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lr>
                <a:srgbClr val="FF0000"/>
              </a:buClr>
              <a:buSzPct val="60000"/>
              <a:buFont typeface="Wingdings" charset="2"/>
              <a:buChar char="n"/>
              <a:defRPr sz="2400">
                <a:solidFill>
                  <a:srgbClr val="000000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60000"/>
              <a:buFont typeface="Wingdings" charset="2"/>
              <a:buChar char="n"/>
              <a:defRPr sz="2000">
                <a:solidFill>
                  <a:srgbClr val="000000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id-ID" sz="1800" b="1"/>
              <a:t>HUKUM ACARA PERDATA DALAM PRAKTEK</a:t>
            </a:r>
          </a:p>
        </p:txBody>
      </p:sp>
      <p:sp>
        <p:nvSpPr>
          <p:cNvPr id="2" name="Persegi Panjang 1"/>
          <p:cNvSpPr/>
          <p:nvPr/>
        </p:nvSpPr>
        <p:spPr>
          <a:xfrm>
            <a:off x="4030030" y="1685571"/>
            <a:ext cx="1241218" cy="3429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ysClr val="windowText" lastClr="000000"/>
                </a:solidFill>
              </a:rPr>
              <a:t>mediasi</a:t>
            </a:r>
            <a:endParaRPr lang="id-ID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6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R</a:t>
            </a:r>
            <a:r>
              <a:rPr lang="id-ID" sz="3600" dirty="0" smtClean="0"/>
              <a:t>uang lingkup gugatan </a:t>
            </a:r>
            <a:r>
              <a:rPr lang="id-ID" sz="3600" dirty="0" err="1" smtClean="0"/>
              <a:t>kontentiosa</a:t>
            </a:r>
            <a:endParaRPr lang="id-ID" sz="3600" dirty="0"/>
          </a:p>
        </p:txBody>
      </p:sp>
      <p:sp>
        <p:nvSpPr>
          <p:cNvPr id="3" name="Subjudu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rosedur</a:t>
            </a:r>
            <a:r>
              <a:rPr lang="id-ID" dirty="0" smtClean="0"/>
              <a:t> dan Tata Cara Pengajuan Gugatan </a:t>
            </a:r>
            <a:r>
              <a:rPr lang="id-ID" dirty="0" err="1" smtClean="0"/>
              <a:t>Kontentiosa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7678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Judu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engertian</a:t>
            </a:r>
            <a:r>
              <a:rPr lang="id-ID" dirty="0" smtClean="0"/>
              <a:t> gugatan </a:t>
            </a:r>
            <a:br>
              <a:rPr lang="id-ID" dirty="0" smtClean="0"/>
            </a:br>
            <a:r>
              <a:rPr lang="id-ID" dirty="0" err="1" smtClean="0"/>
              <a:t>kontentiosa</a:t>
            </a:r>
            <a:endParaRPr lang="id-ID" dirty="0"/>
          </a:p>
        </p:txBody>
      </p:sp>
      <p:sp>
        <p:nvSpPr>
          <p:cNvPr id="5" name="Tampungan Konten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id-ID" sz="2800" dirty="0"/>
              <a:t>Gugatan perdata adalah gugatan </a:t>
            </a:r>
            <a:r>
              <a:rPr lang="id-ID" sz="2800" dirty="0" err="1"/>
              <a:t>contentiosa</a:t>
            </a:r>
            <a:r>
              <a:rPr lang="id-ID" sz="2800" dirty="0"/>
              <a:t> yang mengandung sengketa di antara para pihak yang berperkara, sifatnya partai, dengan komposisi yang mengajukan penyelesaian sengketa disebut Penggugat sedangkan pihak yang ditarik sebagai lawan disebut Tergugat.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10524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Judu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</a:t>
            </a:r>
            <a:r>
              <a:rPr lang="id-ID" dirty="0" err="1" smtClean="0"/>
              <a:t>ahapan</a:t>
            </a:r>
            <a:r>
              <a:rPr lang="id-ID" dirty="0" smtClean="0"/>
              <a:t>-tahapan tindakan Hukum Acara Perdata</a:t>
            </a:r>
            <a:endParaRPr lang="id-ID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913774" y="1876926"/>
            <a:ext cx="10604458" cy="391427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90000"/>
              </a:lnSpc>
              <a:buNone/>
            </a:pPr>
            <a:endParaRPr lang="en-US" altLang="id-ID" sz="2800" dirty="0"/>
          </a:p>
          <a:p>
            <a:pPr marL="609600" indent="-609600">
              <a:lnSpc>
                <a:spcPct val="90000"/>
              </a:lnSpc>
              <a:buFont typeface="Wingdings" charset="2"/>
              <a:buAutoNum type="arabicPeriod"/>
            </a:pPr>
            <a:r>
              <a:rPr lang="en-US" altLang="id-ID" dirty="0" err="1"/>
              <a:t>Pendahuluan</a:t>
            </a:r>
            <a:endParaRPr lang="en-US" altLang="id-ID" dirty="0"/>
          </a:p>
          <a:p>
            <a:pPr marL="609600" indent="-609600" algn="just">
              <a:lnSpc>
                <a:spcPct val="90000"/>
              </a:lnSpc>
              <a:buNone/>
            </a:pPr>
            <a:r>
              <a:rPr lang="en-US" altLang="id-ID" dirty="0"/>
              <a:t>	</a:t>
            </a:r>
            <a:r>
              <a:rPr lang="en-US" altLang="id-ID" dirty="0" err="1"/>
              <a:t>Karena</a:t>
            </a:r>
            <a:r>
              <a:rPr lang="en-US" altLang="id-ID" dirty="0"/>
              <a:t> </a:t>
            </a:r>
            <a:r>
              <a:rPr lang="en-US" altLang="id-ID" dirty="0" err="1"/>
              <a:t>mendahului</a:t>
            </a:r>
            <a:r>
              <a:rPr lang="en-US" altLang="id-ID" dirty="0"/>
              <a:t> </a:t>
            </a:r>
            <a:r>
              <a:rPr lang="en-US" altLang="id-ID" dirty="0" err="1"/>
              <a:t>pemeriksaan</a:t>
            </a:r>
            <a:r>
              <a:rPr lang="en-US" altLang="id-ID" dirty="0"/>
              <a:t> </a:t>
            </a:r>
            <a:r>
              <a:rPr lang="en-US" altLang="id-ID" dirty="0" err="1"/>
              <a:t>perkara</a:t>
            </a:r>
            <a:r>
              <a:rPr lang="en-US" altLang="id-ID" dirty="0"/>
              <a:t>, </a:t>
            </a:r>
            <a:r>
              <a:rPr lang="en-US" altLang="id-ID" dirty="0" err="1"/>
              <a:t>tahap</a:t>
            </a:r>
            <a:r>
              <a:rPr lang="en-US" altLang="id-ID" dirty="0"/>
              <a:t> yang </a:t>
            </a:r>
            <a:r>
              <a:rPr lang="en-US" altLang="id-ID" dirty="0" err="1"/>
              <a:t>dilakukan</a:t>
            </a:r>
            <a:r>
              <a:rPr lang="en-US" altLang="id-ID" dirty="0"/>
              <a:t> </a:t>
            </a:r>
            <a:r>
              <a:rPr lang="en-US" altLang="id-ID" dirty="0" err="1"/>
              <a:t>sebelum</a:t>
            </a:r>
            <a:r>
              <a:rPr lang="en-US" altLang="id-ID" dirty="0"/>
              <a:t> </a:t>
            </a:r>
            <a:r>
              <a:rPr lang="en-US" altLang="id-ID" dirty="0" err="1"/>
              <a:t>pemeriksaan</a:t>
            </a:r>
            <a:r>
              <a:rPr lang="en-US" altLang="id-ID" dirty="0"/>
              <a:t> </a:t>
            </a:r>
            <a:r>
              <a:rPr lang="en-US" altLang="id-ID" dirty="0" err="1"/>
              <a:t>perkara</a:t>
            </a:r>
            <a:r>
              <a:rPr lang="en-US" altLang="id-ID" dirty="0"/>
              <a:t>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altLang="id-ID" dirty="0"/>
              <a:t>	</a:t>
            </a:r>
            <a:r>
              <a:rPr lang="en-US" altLang="id-ID" dirty="0" err="1"/>
              <a:t>terdiri</a:t>
            </a:r>
            <a:r>
              <a:rPr lang="en-US" altLang="id-ID" dirty="0"/>
              <a:t> </a:t>
            </a:r>
            <a:r>
              <a:rPr lang="en-US" altLang="id-ID" dirty="0" err="1"/>
              <a:t>dari</a:t>
            </a:r>
            <a:r>
              <a:rPr lang="en-US" altLang="id-ID" dirty="0"/>
              <a:t>:</a:t>
            </a:r>
          </a:p>
          <a:p>
            <a:pPr marL="990600" lvl="1" indent="-533400">
              <a:lnSpc>
                <a:spcPct val="90000"/>
              </a:lnSpc>
              <a:buNone/>
            </a:pPr>
            <a:r>
              <a:rPr lang="en-US" altLang="id-ID" sz="2000" dirty="0"/>
              <a:t>a. 	</a:t>
            </a:r>
            <a:r>
              <a:rPr lang="en-US" altLang="id-ID" sz="2000" dirty="0" err="1"/>
              <a:t>Pencatatan</a:t>
            </a:r>
            <a:r>
              <a:rPr lang="en-US" altLang="id-ID" sz="2000" dirty="0"/>
              <a:t> (</a:t>
            </a:r>
            <a:r>
              <a:rPr lang="en-US" altLang="id-ID" sz="2000" dirty="0" err="1"/>
              <a:t>pencatatan</a:t>
            </a:r>
            <a:r>
              <a:rPr lang="en-US" altLang="id-ID" sz="2000" dirty="0"/>
              <a:t> </a:t>
            </a:r>
            <a:r>
              <a:rPr lang="en-US" altLang="id-ID" sz="2000" dirty="0" err="1"/>
              <a:t>gugatan</a:t>
            </a:r>
            <a:r>
              <a:rPr lang="en-US" altLang="id-ID" sz="2000" dirty="0"/>
              <a:t>)</a:t>
            </a:r>
          </a:p>
          <a:p>
            <a:pPr marL="990600" lvl="1" indent="-533400">
              <a:lnSpc>
                <a:spcPct val="90000"/>
              </a:lnSpc>
              <a:buNone/>
            </a:pPr>
            <a:r>
              <a:rPr lang="en-US" altLang="id-ID" sz="2000" dirty="0"/>
              <a:t>b. 	</a:t>
            </a:r>
            <a:r>
              <a:rPr lang="en-US" altLang="id-ID" sz="2000" dirty="0" err="1"/>
              <a:t>Penetapan</a:t>
            </a:r>
            <a:r>
              <a:rPr lang="en-US" altLang="id-ID" sz="2000" dirty="0"/>
              <a:t> </a:t>
            </a:r>
            <a:r>
              <a:rPr lang="en-US" altLang="id-ID" sz="2000" dirty="0" err="1"/>
              <a:t>biaya</a:t>
            </a:r>
            <a:r>
              <a:rPr lang="en-US" altLang="id-ID" sz="2000" dirty="0"/>
              <a:t> (</a:t>
            </a:r>
            <a:r>
              <a:rPr lang="en-US" altLang="id-ID" sz="2000" dirty="0" err="1"/>
              <a:t>biaya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perkara</a:t>
            </a:r>
            <a:r>
              <a:rPr lang="en-US" altLang="id-ID" sz="2000" dirty="0"/>
              <a:t>)</a:t>
            </a:r>
          </a:p>
          <a:p>
            <a:pPr marL="990600" lvl="1" indent="-533400">
              <a:lnSpc>
                <a:spcPct val="90000"/>
              </a:lnSpc>
              <a:buNone/>
            </a:pPr>
            <a:r>
              <a:rPr lang="en-US" altLang="id-ID" sz="2000" dirty="0"/>
              <a:t>	</a:t>
            </a:r>
            <a:r>
              <a:rPr lang="en-US" altLang="id-ID" sz="2000" dirty="0" err="1">
                <a:latin typeface="Comic Sans MS" charset="0"/>
              </a:rPr>
              <a:t>Perkara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tidak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akan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dicatat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oleh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panitera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pengadilan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apabila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belum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membayar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biaya</a:t>
            </a:r>
            <a:r>
              <a:rPr lang="en-US" altLang="id-ID" sz="2000" dirty="0">
                <a:latin typeface="Comic Sans MS" charset="0"/>
              </a:rPr>
              <a:t> </a:t>
            </a:r>
            <a:r>
              <a:rPr lang="en-US" altLang="id-ID" sz="2000" dirty="0" err="1">
                <a:latin typeface="Comic Sans MS" charset="0"/>
              </a:rPr>
              <a:t>perkara</a:t>
            </a:r>
            <a:endParaRPr lang="en-US" altLang="id-ID" sz="2000" dirty="0">
              <a:latin typeface="Comic Sans MS" charset="0"/>
            </a:endParaRPr>
          </a:p>
          <a:p>
            <a:pPr marL="990600" lvl="1" indent="-533400">
              <a:lnSpc>
                <a:spcPct val="90000"/>
              </a:lnSpc>
              <a:buNone/>
            </a:pPr>
            <a:r>
              <a:rPr lang="en-US" altLang="id-ID" sz="2000" dirty="0"/>
              <a:t>c. 	</a:t>
            </a:r>
            <a:r>
              <a:rPr lang="en-US" altLang="id-ID" sz="2000" dirty="0" err="1"/>
              <a:t>Penetapan</a:t>
            </a:r>
            <a:r>
              <a:rPr lang="en-US" altLang="id-ID" sz="2000" dirty="0"/>
              <a:t> </a:t>
            </a:r>
            <a:r>
              <a:rPr lang="en-US" altLang="id-ID" sz="2000" dirty="0" err="1"/>
              <a:t>hari</a:t>
            </a:r>
            <a:r>
              <a:rPr lang="en-US" altLang="id-ID" sz="2000" dirty="0"/>
              <a:t> </a:t>
            </a:r>
            <a:r>
              <a:rPr lang="en-US" altLang="id-ID" sz="2000" dirty="0" err="1"/>
              <a:t>sidang</a:t>
            </a:r>
            <a:r>
              <a:rPr lang="en-US" altLang="id-ID" sz="2000" dirty="0"/>
              <a:t> </a:t>
            </a:r>
            <a:r>
              <a:rPr lang="en-US" altLang="id-ID" sz="2000" dirty="0" err="1"/>
              <a:t>oleh</a:t>
            </a:r>
            <a:r>
              <a:rPr lang="en-US" altLang="id-ID" sz="2000" dirty="0"/>
              <a:t> </a:t>
            </a:r>
            <a:r>
              <a:rPr lang="en-US" altLang="id-ID" sz="2000" dirty="0" err="1"/>
              <a:t>ketua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majelis</a:t>
            </a:r>
            <a:endParaRPr lang="en-US" altLang="id-ID" sz="2000" dirty="0"/>
          </a:p>
          <a:p>
            <a:pPr marL="990600" lvl="1" indent="-533400">
              <a:lnSpc>
                <a:spcPct val="90000"/>
              </a:lnSpc>
              <a:buNone/>
            </a:pPr>
            <a:r>
              <a:rPr lang="en-US" altLang="id-ID" sz="2000" dirty="0"/>
              <a:t>d. 	</a:t>
            </a:r>
            <a:r>
              <a:rPr lang="en-US" altLang="id-ID" sz="2000" dirty="0" err="1"/>
              <a:t>Pemanggilan</a:t>
            </a:r>
            <a:r>
              <a:rPr lang="en-US" altLang="id-ID" sz="2000" dirty="0"/>
              <a:t> para </a:t>
            </a:r>
            <a:r>
              <a:rPr lang="en-US" altLang="id-ID" sz="2000" dirty="0" err="1"/>
              <a:t>pihak</a:t>
            </a:r>
            <a:r>
              <a:rPr lang="en-US" altLang="id-ID" sz="2000" dirty="0"/>
              <a:t> </a:t>
            </a:r>
            <a:r>
              <a:rPr lang="en-US" altLang="id-ID" sz="2000" dirty="0" err="1"/>
              <a:t>atas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perintah</a:t>
            </a:r>
            <a:r>
              <a:rPr lang="en-US" altLang="id-ID" sz="2000" dirty="0"/>
              <a:t> </a:t>
            </a:r>
            <a:r>
              <a:rPr lang="en-US" altLang="id-ID" sz="2000" dirty="0" err="1"/>
              <a:t>ketua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majelis</a:t>
            </a:r>
            <a:r>
              <a:rPr lang="en-US" altLang="id-ID" sz="2000" dirty="0"/>
              <a:t> </a:t>
            </a:r>
            <a:r>
              <a:rPr lang="en-US" altLang="id-ID" sz="2000" dirty="0" err="1"/>
              <a:t>oleh</a:t>
            </a:r>
            <a:r>
              <a:rPr lang="en-US" altLang="id-ID" sz="2000" dirty="0"/>
              <a:t> </a:t>
            </a:r>
            <a:r>
              <a:rPr lang="en-US" altLang="id-ID" sz="2000" dirty="0" err="1"/>
              <a:t>juru</a:t>
            </a:r>
            <a:r>
              <a:rPr lang="en-US" altLang="id-ID" sz="2000" dirty="0"/>
              <a:t> </a:t>
            </a:r>
            <a:r>
              <a:rPr lang="en-US" altLang="id-ID" sz="2000" dirty="0" err="1"/>
              <a:t>sita</a:t>
            </a:r>
            <a:endParaRPr lang="en-US" altLang="id-ID" sz="2000" dirty="0"/>
          </a:p>
          <a:p>
            <a:pPr marL="990600" lvl="1" indent="-533400">
              <a:lnSpc>
                <a:spcPct val="90000"/>
              </a:lnSpc>
              <a:buNone/>
            </a:pPr>
            <a:r>
              <a:rPr lang="en-US" altLang="id-ID" sz="2000" dirty="0"/>
              <a:t>e.	</a:t>
            </a:r>
            <a:r>
              <a:rPr lang="en-US" altLang="id-ID" sz="2000" dirty="0" err="1"/>
              <a:t>Sita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jaminan</a:t>
            </a:r>
            <a:r>
              <a:rPr lang="en-US" altLang="id-ID" sz="2000" dirty="0"/>
              <a:t>:</a:t>
            </a:r>
          </a:p>
          <a:p>
            <a:pPr marL="1371600" lvl="2" indent="-457200">
              <a:lnSpc>
                <a:spcPct val="90000"/>
              </a:lnSpc>
            </a:pPr>
            <a:r>
              <a:rPr lang="en-US" altLang="id-ID" sz="2000" dirty="0" err="1"/>
              <a:t>Pada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tahap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pendahuluan</a:t>
            </a:r>
            <a:endParaRPr lang="en-US" altLang="id-ID" sz="2000" dirty="0"/>
          </a:p>
          <a:p>
            <a:pPr marL="1371600" lvl="2" indent="-457200">
              <a:lnSpc>
                <a:spcPct val="90000"/>
              </a:lnSpc>
            </a:pPr>
            <a:r>
              <a:rPr lang="en-US" altLang="id-ID" sz="2000" dirty="0" err="1"/>
              <a:t>Pada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tahap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pemeriksaan</a:t>
            </a:r>
            <a:r>
              <a:rPr lang="en-US" altLang="id-ID" sz="2000" dirty="0"/>
              <a:t> </a:t>
            </a:r>
            <a:r>
              <a:rPr lang="en-US" altLang="id-ID" sz="2000" dirty="0" err="1"/>
              <a:t>perkara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sedang</a:t>
            </a:r>
            <a:r>
              <a:rPr lang="en-US" altLang="id-ID" sz="2000" dirty="0"/>
              <a:t> </a:t>
            </a:r>
            <a:r>
              <a:rPr lang="en-US" altLang="id-ID" sz="2000" dirty="0" err="1"/>
              <a:t>berlangsung</a:t>
            </a:r>
            <a:endParaRPr lang="en-US" altLang="id-ID" sz="2000" dirty="0"/>
          </a:p>
          <a:p>
            <a:pPr marL="1371600" lvl="2" indent="-457200">
              <a:lnSpc>
                <a:spcPct val="90000"/>
              </a:lnSpc>
            </a:pPr>
            <a:r>
              <a:rPr lang="en-US" altLang="id-ID" sz="2000" dirty="0" err="1"/>
              <a:t>Pada</a:t>
            </a:r>
            <a:r>
              <a:rPr lang="en-US" altLang="id-ID" sz="2000" dirty="0"/>
              <a:t> </a:t>
            </a:r>
            <a:r>
              <a:rPr lang="en-US" altLang="id-ID" sz="2000" dirty="0" err="1"/>
              <a:t>tahap</a:t>
            </a:r>
            <a:r>
              <a:rPr lang="en-US" altLang="id-ID" sz="2000" dirty="0"/>
              <a:t> </a:t>
            </a:r>
            <a:r>
              <a:rPr lang="en-US" altLang="id-ID" sz="2000" dirty="0" err="1"/>
              <a:t>tingkat</a:t>
            </a:r>
            <a:r>
              <a:rPr lang="en-US" altLang="id-ID" sz="2000" dirty="0"/>
              <a:t> banding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defRPr/>
            </a:pPr>
            <a:fld id="{9F770178-4024-3349-B3A8-75D6A7E41CD5}" type="slidenum">
              <a:rPr lang="en-US" altLang="id-ID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altLang="id-ID" smtClean="0">
              <a:solidFill>
                <a:srgbClr val="000000"/>
              </a:solidFill>
            </a:endParaRP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2063750" y="1196975"/>
            <a:ext cx="8604250" cy="0"/>
          </a:xfrm>
          <a:prstGeom prst="line">
            <a:avLst/>
          </a:prstGeom>
          <a:noFill/>
          <a:ln w="12700" cap="rnd">
            <a:solidFill>
              <a:srgbClr val="0066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1524000" y="765175"/>
            <a:ext cx="9144000" cy="0"/>
          </a:xfrm>
          <a:prstGeom prst="line">
            <a:avLst/>
          </a:prstGeom>
          <a:noFill/>
          <a:ln w="12700" cap="rnd">
            <a:solidFill>
              <a:srgbClr val="33CC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2903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id-ID" sz="3200" dirty="0" smtClean="0"/>
              <a:t>2. Tahapan </a:t>
            </a:r>
            <a:r>
              <a:rPr lang="id-ID" sz="3200" dirty="0" err="1" smtClean="0"/>
              <a:t>penetuan</a:t>
            </a:r>
            <a:r>
              <a:rPr lang="id-ID" sz="3200" dirty="0"/>
              <a:t> </a:t>
            </a:r>
            <a:r>
              <a:rPr lang="id-ID" sz="3200" dirty="0" smtClean="0"/>
              <a:t>atau pemeriksaan </a:t>
            </a:r>
            <a:endParaRPr lang="id-ID" sz="3200" dirty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charset="2"/>
              <a:buAutoNum type="arabicPeriod" startAt="2"/>
            </a:pPr>
            <a:endParaRPr lang="en-US" altLang="id-ID" dirty="0"/>
          </a:p>
          <a:p>
            <a:pPr marL="609600" indent="-609600">
              <a:lnSpc>
                <a:spcPct val="90000"/>
              </a:lnSpc>
              <a:buNone/>
            </a:pPr>
            <a:r>
              <a:rPr lang="en-US" altLang="id-ID" dirty="0" smtClean="0"/>
              <a:t>Hal </a:t>
            </a:r>
            <a:r>
              <a:rPr lang="en-US" altLang="id-ID" dirty="0" err="1"/>
              <a:t>penting</a:t>
            </a:r>
            <a:r>
              <a:rPr lang="en-US" altLang="id-ID" dirty="0"/>
              <a:t>:</a:t>
            </a:r>
          </a:p>
          <a:p>
            <a:pPr marL="990600" lvl="1" indent="-53340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/>
              <a:t>Hakim </a:t>
            </a:r>
            <a:r>
              <a:rPr lang="en-US" altLang="id-ID" dirty="0" err="1"/>
              <a:t>menjatuhkan</a:t>
            </a:r>
            <a:r>
              <a:rPr lang="en-US" altLang="id-ID" dirty="0"/>
              <a:t> </a:t>
            </a:r>
            <a:r>
              <a:rPr lang="en-US" altLang="id-ID" dirty="0" err="1"/>
              <a:t>putusan</a:t>
            </a:r>
            <a:r>
              <a:rPr lang="en-US" altLang="id-ID" dirty="0"/>
              <a:t> </a:t>
            </a:r>
            <a:r>
              <a:rPr lang="en-US" altLang="id-ID" dirty="0" err="1"/>
              <a:t>gugur</a:t>
            </a:r>
            <a:r>
              <a:rPr lang="en-US" altLang="id-ID" dirty="0"/>
              <a:t> </a:t>
            </a:r>
            <a:r>
              <a:rPr lang="en-US" altLang="id-ID" dirty="0" err="1"/>
              <a:t>dan</a:t>
            </a:r>
            <a:r>
              <a:rPr lang="en-US" altLang="id-ID" dirty="0"/>
              <a:t> </a:t>
            </a:r>
            <a:r>
              <a:rPr lang="en-US" altLang="id-ID" dirty="0" err="1"/>
              <a:t>verstek</a:t>
            </a:r>
            <a:endParaRPr lang="en-US" altLang="id-ID" dirty="0"/>
          </a:p>
          <a:p>
            <a:pPr marL="990600" lvl="1" indent="-53340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 err="1"/>
              <a:t>Perdamaian</a:t>
            </a:r>
            <a:endParaRPr lang="en-US" altLang="id-ID" dirty="0"/>
          </a:p>
          <a:p>
            <a:pPr marL="990600" lvl="1" indent="-53340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 err="1"/>
              <a:t>Jawaban</a:t>
            </a:r>
            <a:r>
              <a:rPr lang="en-US" altLang="id-ID" dirty="0"/>
              <a:t>, </a:t>
            </a:r>
            <a:r>
              <a:rPr lang="en-US" altLang="id-ID" dirty="0" err="1"/>
              <a:t>rekonvensi</a:t>
            </a:r>
            <a:r>
              <a:rPr lang="en-US" altLang="id-ID" dirty="0"/>
              <a:t>, </a:t>
            </a:r>
            <a:r>
              <a:rPr lang="en-US" altLang="id-ID" dirty="0" err="1"/>
              <a:t>eksepsi</a:t>
            </a:r>
            <a:endParaRPr lang="en-US" altLang="id-ID" dirty="0"/>
          </a:p>
          <a:p>
            <a:pPr marL="990600" lvl="1" indent="-53340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 err="1"/>
              <a:t>Perubahan</a:t>
            </a:r>
            <a:r>
              <a:rPr lang="en-US" altLang="id-ID" dirty="0"/>
              <a:t> </a:t>
            </a:r>
            <a:r>
              <a:rPr lang="en-US" altLang="id-ID" dirty="0" err="1"/>
              <a:t>gugatan</a:t>
            </a:r>
            <a:endParaRPr lang="en-US" altLang="id-ID" dirty="0"/>
          </a:p>
          <a:p>
            <a:pPr marL="990600" lvl="1" indent="-53340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 err="1"/>
              <a:t>Kumulasi</a:t>
            </a:r>
            <a:r>
              <a:rPr lang="en-US" altLang="id-ID" dirty="0"/>
              <a:t> </a:t>
            </a:r>
            <a:r>
              <a:rPr lang="en-US" altLang="id-ID" dirty="0" err="1"/>
              <a:t>gugatan</a:t>
            </a:r>
            <a:endParaRPr lang="en-US" altLang="id-ID" dirty="0"/>
          </a:p>
          <a:p>
            <a:pPr marL="990600" lvl="1" indent="-533400" algn="just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 err="1"/>
              <a:t>Pembuktian</a:t>
            </a:r>
            <a:endParaRPr lang="en-US" altLang="id-ID" dirty="0"/>
          </a:p>
          <a:p>
            <a:pPr marL="990600" lvl="1" indent="-53340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 err="1"/>
              <a:t>Putusan</a:t>
            </a:r>
            <a:r>
              <a:rPr lang="en-US" altLang="id-ID" dirty="0"/>
              <a:t>: </a:t>
            </a:r>
            <a:r>
              <a:rPr lang="en-US" altLang="id-ID" dirty="0" err="1"/>
              <a:t>bukan</a:t>
            </a:r>
            <a:r>
              <a:rPr lang="en-US" altLang="id-ID" dirty="0"/>
              <a:t> </a:t>
            </a:r>
            <a:r>
              <a:rPr lang="en-US" altLang="id-ID" dirty="0" err="1"/>
              <a:t>merupakan</a:t>
            </a:r>
            <a:r>
              <a:rPr lang="en-US" altLang="id-ID" dirty="0"/>
              <a:t> </a:t>
            </a:r>
            <a:r>
              <a:rPr lang="en-US" altLang="id-ID" dirty="0" err="1"/>
              <a:t>akhir</a:t>
            </a:r>
            <a:r>
              <a:rPr lang="en-US" altLang="id-ID" dirty="0"/>
              <a:t> </a:t>
            </a:r>
            <a:r>
              <a:rPr lang="en-US" altLang="id-ID" dirty="0" err="1"/>
              <a:t>dari</a:t>
            </a:r>
            <a:r>
              <a:rPr lang="en-US" altLang="id-ID" dirty="0"/>
              <a:t> proses, </a:t>
            </a:r>
            <a:r>
              <a:rPr lang="en-US" altLang="id-ID" dirty="0" err="1"/>
              <a:t>hanya</a:t>
            </a:r>
            <a:r>
              <a:rPr lang="en-US" altLang="id-ID" dirty="0"/>
              <a:t> </a:t>
            </a:r>
            <a:r>
              <a:rPr lang="en-US" altLang="id-ID" dirty="0" err="1"/>
              <a:t>merupakan</a:t>
            </a:r>
            <a:r>
              <a:rPr lang="en-US" altLang="id-ID" dirty="0"/>
              <a:t> </a:t>
            </a:r>
            <a:r>
              <a:rPr lang="en-US" altLang="id-ID" dirty="0" err="1"/>
              <a:t>akhir</a:t>
            </a:r>
            <a:r>
              <a:rPr lang="en-US" altLang="id-ID" dirty="0"/>
              <a:t> </a:t>
            </a:r>
            <a:r>
              <a:rPr lang="en-US" altLang="id-ID" dirty="0" err="1"/>
              <a:t>dari</a:t>
            </a:r>
            <a:r>
              <a:rPr lang="en-US" altLang="id-ID" dirty="0"/>
              <a:t> </a:t>
            </a:r>
            <a:r>
              <a:rPr lang="en-US" altLang="id-ID" dirty="0" err="1"/>
              <a:t>tahap</a:t>
            </a:r>
            <a:r>
              <a:rPr lang="en-US" altLang="id-ID" dirty="0"/>
              <a:t> 2 (</a:t>
            </a:r>
            <a:r>
              <a:rPr lang="en-US" altLang="id-ID" dirty="0" err="1"/>
              <a:t>penentuan</a:t>
            </a:r>
            <a:r>
              <a:rPr lang="en-US" altLang="id-ID" dirty="0"/>
              <a:t>/ </a:t>
            </a:r>
            <a:r>
              <a:rPr lang="en-US" altLang="id-ID" dirty="0" err="1"/>
              <a:t>pemeriksaan</a:t>
            </a:r>
            <a:r>
              <a:rPr lang="en-US" altLang="id-ID" dirty="0"/>
              <a:t>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defRPr/>
            </a:pPr>
            <a:fld id="{F8FDC260-944B-2E4F-968A-C9434F57823B}" type="slidenum">
              <a:rPr lang="en-US" altLang="id-ID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altLang="id-ID" smtClean="0">
              <a:solidFill>
                <a:srgbClr val="000000"/>
              </a:solidFill>
            </a:endParaRP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2063750" y="908050"/>
            <a:ext cx="8604250" cy="0"/>
          </a:xfrm>
          <a:prstGeom prst="line">
            <a:avLst/>
          </a:prstGeom>
          <a:noFill/>
          <a:ln w="12700" cap="rnd">
            <a:solidFill>
              <a:srgbClr val="0066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4803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Judu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elaksaan</a:t>
            </a:r>
            <a:r>
              <a:rPr lang="id-ID" dirty="0" smtClean="0"/>
              <a:t> Putusan </a:t>
            </a:r>
            <a:endParaRPr lang="id-ID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Wingdings" charset="2"/>
              <a:buAutoNum type="arabicPeriod" startAt="3"/>
            </a:pPr>
            <a:r>
              <a:rPr lang="en-US" altLang="id-ID" dirty="0"/>
              <a:t>  </a:t>
            </a:r>
            <a:r>
              <a:rPr lang="en-US" altLang="id-ID" dirty="0" err="1"/>
              <a:t>Pelaksanaan</a:t>
            </a:r>
            <a:r>
              <a:rPr lang="en-US" altLang="id-ID" dirty="0"/>
              <a:t> </a:t>
            </a:r>
            <a:r>
              <a:rPr lang="en-US" altLang="id-ID" dirty="0" err="1"/>
              <a:t>putusan</a:t>
            </a:r>
            <a:endParaRPr lang="en-US" altLang="id-ID" dirty="0"/>
          </a:p>
          <a:p>
            <a:pPr marL="0" indent="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/>
              <a:t> </a:t>
            </a:r>
            <a:r>
              <a:rPr lang="en-US" altLang="id-ID" b="1" i="1" dirty="0" err="1"/>
              <a:t>Aanmaning</a:t>
            </a:r>
            <a:endParaRPr lang="en-US" altLang="id-ID" b="1" i="1" dirty="0"/>
          </a:p>
          <a:p>
            <a:pPr marL="0" indent="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/>
              <a:t> </a:t>
            </a:r>
            <a:r>
              <a:rPr lang="en-US" altLang="id-ID" dirty="0" err="1"/>
              <a:t>Sita</a:t>
            </a:r>
            <a:r>
              <a:rPr lang="en-US" altLang="id-ID" dirty="0"/>
              <a:t> </a:t>
            </a:r>
            <a:r>
              <a:rPr lang="en-US" altLang="id-ID" dirty="0" err="1"/>
              <a:t>eksekutorial</a:t>
            </a:r>
            <a:endParaRPr lang="en-US" altLang="id-ID" dirty="0"/>
          </a:p>
          <a:p>
            <a:pPr marL="0" indent="0">
              <a:lnSpc>
                <a:spcPct val="90000"/>
              </a:lnSpc>
              <a:buFont typeface="Wingdings" charset="2"/>
              <a:buAutoNum type="alphaLcPeriod"/>
            </a:pPr>
            <a:r>
              <a:rPr lang="en-US" altLang="id-ID" dirty="0"/>
              <a:t> </a:t>
            </a:r>
            <a:r>
              <a:rPr lang="en-US" altLang="id-ID" dirty="0" err="1"/>
              <a:t>Pelaksanaan</a:t>
            </a:r>
            <a:endParaRPr lang="en-US" altLang="id-ID" dirty="0"/>
          </a:p>
          <a:p>
            <a:pPr marL="0" indent="0">
              <a:lnSpc>
                <a:spcPct val="90000"/>
              </a:lnSpc>
              <a:buFont typeface="Wingdings" charset="2"/>
              <a:buAutoNum type="alphaLcPeriod"/>
            </a:pPr>
            <a:endParaRPr lang="en-US" altLang="id-ID" dirty="0"/>
          </a:p>
          <a:p>
            <a:pPr marL="0" indent="0" algn="just">
              <a:lnSpc>
                <a:spcPct val="90000"/>
              </a:lnSpc>
              <a:buNone/>
            </a:pPr>
            <a:r>
              <a:rPr lang="en-US" altLang="id-ID" dirty="0" err="1"/>
              <a:t>Apabila</a:t>
            </a:r>
            <a:r>
              <a:rPr lang="en-US" altLang="id-ID" dirty="0"/>
              <a:t> </a:t>
            </a:r>
            <a:r>
              <a:rPr lang="en-US" altLang="id-ID" dirty="0" err="1"/>
              <a:t>putusan</a:t>
            </a:r>
            <a:r>
              <a:rPr lang="en-US" altLang="id-ID" dirty="0"/>
              <a:t> </a:t>
            </a:r>
            <a:r>
              <a:rPr lang="en-US" altLang="id-ID" dirty="0" err="1"/>
              <a:t>telah</a:t>
            </a:r>
            <a:r>
              <a:rPr lang="en-US" altLang="id-ID" dirty="0"/>
              <a:t> </a:t>
            </a:r>
            <a:r>
              <a:rPr lang="en-US" altLang="id-ID" dirty="0" err="1"/>
              <a:t>mempunyai</a:t>
            </a:r>
            <a:r>
              <a:rPr lang="en-US" altLang="id-ID" dirty="0"/>
              <a:t> </a:t>
            </a:r>
            <a:r>
              <a:rPr lang="en-US" altLang="id-ID" dirty="0" err="1"/>
              <a:t>putusan</a:t>
            </a:r>
            <a:r>
              <a:rPr lang="en-US" altLang="id-ID" dirty="0"/>
              <a:t> </a:t>
            </a:r>
            <a:r>
              <a:rPr lang="en-US" altLang="id-ID" dirty="0" err="1"/>
              <a:t>hukum</a:t>
            </a:r>
            <a:r>
              <a:rPr lang="en-US" altLang="id-ID" dirty="0"/>
              <a:t> yang </a:t>
            </a:r>
            <a:r>
              <a:rPr lang="en-US" altLang="id-ID" dirty="0" err="1"/>
              <a:t>tetap</a:t>
            </a:r>
            <a:r>
              <a:rPr lang="en-US" altLang="id-ID" dirty="0"/>
              <a:t> (</a:t>
            </a:r>
            <a:r>
              <a:rPr lang="en-US" altLang="id-ID" i="1" dirty="0" err="1"/>
              <a:t>inkracht</a:t>
            </a:r>
            <a:r>
              <a:rPr lang="en-US" altLang="id-ID" dirty="0"/>
              <a:t>) </a:t>
            </a:r>
            <a:r>
              <a:rPr lang="en-US" altLang="id-ID" dirty="0" err="1"/>
              <a:t>maka</a:t>
            </a:r>
            <a:r>
              <a:rPr lang="en-US" altLang="id-ID" dirty="0"/>
              <a:t> </a:t>
            </a:r>
            <a:r>
              <a:rPr lang="en-US" altLang="id-ID" dirty="0" err="1"/>
              <a:t>dilaksanakan</a:t>
            </a:r>
            <a:r>
              <a:rPr lang="en-US" altLang="id-ID" dirty="0"/>
              <a:t> </a:t>
            </a:r>
            <a:r>
              <a:rPr lang="en-US" altLang="id-ID" dirty="0" err="1"/>
              <a:t>eksekusi</a:t>
            </a:r>
            <a:r>
              <a:rPr lang="en-US" altLang="id-ID" dirty="0"/>
              <a:t>, </a:t>
            </a:r>
            <a:r>
              <a:rPr lang="en-US" altLang="id-ID" dirty="0" err="1"/>
              <a:t>apabila</a:t>
            </a:r>
            <a:r>
              <a:rPr lang="en-US" altLang="id-ID" dirty="0"/>
              <a:t> </a:t>
            </a:r>
            <a:r>
              <a:rPr lang="en-US" altLang="id-ID" dirty="0" err="1"/>
              <a:t>ada</a:t>
            </a:r>
            <a:r>
              <a:rPr lang="en-US" altLang="id-ID" dirty="0"/>
              <a:t> </a:t>
            </a:r>
            <a:r>
              <a:rPr lang="en-US" altLang="id-ID" dirty="0" err="1"/>
              <a:t>pihak</a:t>
            </a:r>
            <a:r>
              <a:rPr lang="en-US" altLang="id-ID" dirty="0"/>
              <a:t> yang </a:t>
            </a:r>
            <a:r>
              <a:rPr lang="en-US" altLang="id-ID" dirty="0" err="1"/>
              <a:t>mengajukan</a:t>
            </a:r>
            <a:r>
              <a:rPr lang="en-US" altLang="id-ID" dirty="0"/>
              <a:t> banding, </a:t>
            </a:r>
            <a:r>
              <a:rPr lang="en-US" altLang="id-ID" dirty="0" err="1"/>
              <a:t>maka</a:t>
            </a:r>
            <a:r>
              <a:rPr lang="en-US" altLang="id-ID" dirty="0"/>
              <a:t> </a:t>
            </a:r>
            <a:r>
              <a:rPr lang="en-US" altLang="id-ID" dirty="0" err="1"/>
              <a:t>putusan</a:t>
            </a:r>
            <a:r>
              <a:rPr lang="en-US" altLang="id-ID" dirty="0"/>
              <a:t> hakim </a:t>
            </a:r>
            <a:r>
              <a:rPr lang="en-US" altLang="id-ID" dirty="0" err="1"/>
              <a:t>tersebut</a:t>
            </a:r>
            <a:r>
              <a:rPr lang="en-US" altLang="id-ID" dirty="0"/>
              <a:t> </a:t>
            </a:r>
            <a:r>
              <a:rPr lang="en-US" altLang="id-ID" dirty="0" err="1"/>
              <a:t>belum</a:t>
            </a:r>
            <a:r>
              <a:rPr lang="en-US" altLang="id-ID" dirty="0"/>
              <a:t> </a:t>
            </a:r>
            <a:r>
              <a:rPr lang="en-US" altLang="id-ID" i="1" dirty="0" err="1"/>
              <a:t>inkracht</a:t>
            </a:r>
            <a:r>
              <a:rPr lang="en-US" altLang="id-ID" dirty="0"/>
              <a:t>, </a:t>
            </a:r>
            <a:r>
              <a:rPr lang="en-US" altLang="id-ID" dirty="0" err="1"/>
              <a:t>apabila</a:t>
            </a:r>
            <a:r>
              <a:rPr lang="en-US" altLang="id-ID" dirty="0"/>
              <a:t> </a:t>
            </a:r>
            <a:r>
              <a:rPr lang="en-US" altLang="id-ID" dirty="0" err="1"/>
              <a:t>tidak</a:t>
            </a:r>
            <a:r>
              <a:rPr lang="en-US" altLang="id-ID" dirty="0"/>
              <a:t> </a:t>
            </a:r>
            <a:r>
              <a:rPr lang="en-US" altLang="id-ID" dirty="0" err="1"/>
              <a:t>ada</a:t>
            </a:r>
            <a:r>
              <a:rPr lang="en-US" altLang="id-ID" dirty="0"/>
              <a:t> </a:t>
            </a:r>
            <a:r>
              <a:rPr lang="en-US" altLang="id-ID" dirty="0" err="1"/>
              <a:t>pihak</a:t>
            </a:r>
            <a:r>
              <a:rPr lang="en-US" altLang="id-ID" dirty="0"/>
              <a:t> yang banding, </a:t>
            </a:r>
            <a:r>
              <a:rPr lang="en-US" altLang="id-ID" dirty="0" err="1"/>
              <a:t>maka</a:t>
            </a:r>
            <a:r>
              <a:rPr lang="en-US" altLang="id-ID" dirty="0"/>
              <a:t> </a:t>
            </a:r>
            <a:r>
              <a:rPr lang="en-US" altLang="id-ID" dirty="0" err="1"/>
              <a:t>sudah</a:t>
            </a:r>
            <a:r>
              <a:rPr lang="en-US" altLang="id-ID" dirty="0"/>
              <a:t> </a:t>
            </a:r>
            <a:r>
              <a:rPr lang="en-US" altLang="id-ID" i="1" dirty="0" err="1"/>
              <a:t>inkracht</a:t>
            </a:r>
            <a:r>
              <a:rPr lang="en-US" altLang="id-ID" dirty="0"/>
              <a:t>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defRPr/>
            </a:pPr>
            <a:fld id="{97193A7C-B16F-C24D-86B8-F3D7C159C8E8}" type="slidenum">
              <a:rPr lang="en-US" altLang="id-ID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 altLang="id-ID" smtClean="0">
              <a:solidFill>
                <a:srgbClr val="000000"/>
              </a:solidFill>
            </a:endParaRP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2063750" y="908050"/>
            <a:ext cx="8604250" cy="0"/>
          </a:xfrm>
          <a:prstGeom prst="line">
            <a:avLst/>
          </a:prstGeom>
          <a:noFill/>
          <a:ln w="12700" cap="rnd">
            <a:solidFill>
              <a:srgbClr val="0066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873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</a:t>
            </a:r>
            <a:r>
              <a:rPr lang="id-ID" dirty="0" err="1" smtClean="0"/>
              <a:t>ubyek</a:t>
            </a:r>
            <a:r>
              <a:rPr lang="id-ID" dirty="0" smtClean="0"/>
              <a:t> hukum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ersoon</a:t>
            </a:r>
            <a:r>
              <a:rPr lang="id-ID" dirty="0" smtClean="0"/>
              <a:t> (orang perorangan)</a:t>
            </a:r>
            <a:endParaRPr lang="id-ID" dirty="0"/>
          </a:p>
          <a:p>
            <a:r>
              <a:rPr lang="en-US" dirty="0" smtClean="0"/>
              <a:t>R</a:t>
            </a:r>
            <a:r>
              <a:rPr lang="id-ID" dirty="0" err="1" smtClean="0"/>
              <a:t>echt</a:t>
            </a:r>
            <a:r>
              <a:rPr lang="id-ID" dirty="0" smtClean="0"/>
              <a:t> </a:t>
            </a:r>
            <a:r>
              <a:rPr lang="id-ID" dirty="0" err="1" smtClean="0"/>
              <a:t>persoon</a:t>
            </a:r>
            <a:r>
              <a:rPr lang="id-ID" dirty="0" smtClean="0"/>
              <a:t> (badan hukum)</a:t>
            </a:r>
          </a:p>
          <a:p>
            <a:endParaRPr lang="id-ID" dirty="0"/>
          </a:p>
          <a:p>
            <a:pPr algn="just"/>
            <a:r>
              <a:rPr lang="en-US" dirty="0" smtClean="0"/>
              <a:t>M</a:t>
            </a:r>
            <a:r>
              <a:rPr lang="id-ID" dirty="0" err="1" smtClean="0"/>
              <a:t>engapa</a:t>
            </a:r>
            <a:r>
              <a:rPr lang="id-ID" dirty="0" smtClean="0"/>
              <a:t> pemerintah daerah, sebagai suatu badan hukum publik bisa terlibat dalam persoalan hukum perdata ?</a:t>
            </a:r>
          </a:p>
        </p:txBody>
      </p:sp>
    </p:spTree>
    <p:extLst>
      <p:ext uri="{BB962C8B-B14F-4D97-AF65-F5344CB8AC3E}">
        <p14:creationId xmlns:p14="http://schemas.microsoft.com/office/powerpoint/2010/main" val="73689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id-ID" sz="3200" dirty="0" smtClean="0"/>
              <a:t>JENIS PEMERIKSAAN PERDATA</a:t>
            </a:r>
            <a:endParaRPr lang="id-ID" sz="32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ACARA BIASA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ACARA ISTIMEWA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GUGATAN SEDERHANA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525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GUGATAN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id-ID" dirty="0" err="1"/>
              <a:t>Sblm</a:t>
            </a:r>
            <a:r>
              <a:rPr lang="en-US" altLang="id-ID" dirty="0"/>
              <a:t> </a:t>
            </a:r>
            <a:r>
              <a:rPr lang="en-US" altLang="id-ID" dirty="0" err="1"/>
              <a:t>mengajukan</a:t>
            </a:r>
            <a:r>
              <a:rPr lang="en-US" altLang="id-ID" dirty="0"/>
              <a:t> </a:t>
            </a:r>
            <a:r>
              <a:rPr lang="en-US" altLang="id-ID" dirty="0" err="1"/>
              <a:t>gugatan</a:t>
            </a:r>
            <a:r>
              <a:rPr lang="en-US" altLang="id-ID" dirty="0"/>
              <a:t> </a:t>
            </a:r>
            <a:r>
              <a:rPr lang="en-US" altLang="id-ID" dirty="0" err="1"/>
              <a:t>penggat</a:t>
            </a:r>
            <a:r>
              <a:rPr lang="en-US" altLang="id-ID" dirty="0"/>
              <a:t> </a:t>
            </a:r>
            <a:r>
              <a:rPr lang="en-US" altLang="id-ID" dirty="0" err="1"/>
              <a:t>harus</a:t>
            </a:r>
            <a:r>
              <a:rPr lang="en-US" altLang="id-ID" dirty="0"/>
              <a:t> </a:t>
            </a:r>
            <a:r>
              <a:rPr lang="en-US" altLang="id-ID" dirty="0" err="1"/>
              <a:t>mengetahui</a:t>
            </a:r>
            <a:r>
              <a:rPr lang="en-US" altLang="id-ID" dirty="0"/>
              <a:t> </a:t>
            </a:r>
            <a:r>
              <a:rPr lang="en-US" altLang="id-ID" dirty="0" err="1"/>
              <a:t>benar</a:t>
            </a:r>
            <a:r>
              <a:rPr lang="en-US" altLang="id-ID" dirty="0"/>
              <a:t>- </a:t>
            </a:r>
            <a:r>
              <a:rPr lang="en-US" altLang="id-ID" dirty="0" err="1"/>
              <a:t>benar</a:t>
            </a:r>
            <a:r>
              <a:rPr lang="en-US" altLang="id-ID" dirty="0"/>
              <a:t>:</a:t>
            </a:r>
          </a:p>
          <a:p>
            <a:pPr lvl="1">
              <a:lnSpc>
                <a:spcPct val="80000"/>
              </a:lnSpc>
            </a:pPr>
            <a:r>
              <a:rPr lang="en-US" altLang="id-ID" dirty="0" err="1"/>
              <a:t>Siapa</a:t>
            </a:r>
            <a:r>
              <a:rPr lang="en-US" altLang="id-ID" dirty="0"/>
              <a:t> yang </a:t>
            </a:r>
            <a:r>
              <a:rPr lang="en-US" altLang="id-ID" dirty="0" err="1"/>
              <a:t>akan</a:t>
            </a:r>
            <a:r>
              <a:rPr lang="en-US" altLang="id-ID" dirty="0"/>
              <a:t> </a:t>
            </a:r>
            <a:r>
              <a:rPr lang="en-US" altLang="id-ID" dirty="0" err="1"/>
              <a:t>digugat</a:t>
            </a:r>
            <a:endParaRPr lang="en-US" altLang="id-ID" dirty="0"/>
          </a:p>
          <a:p>
            <a:pPr lvl="1">
              <a:lnSpc>
                <a:spcPct val="80000"/>
              </a:lnSpc>
            </a:pPr>
            <a:r>
              <a:rPr lang="en-US" altLang="id-ID" dirty="0"/>
              <a:t>Di mana </a:t>
            </a:r>
            <a:r>
              <a:rPr lang="en-US" altLang="id-ID" dirty="0" err="1"/>
              <a:t>ia</a:t>
            </a:r>
            <a:r>
              <a:rPr lang="en-US" altLang="id-ID" dirty="0"/>
              <a:t> </a:t>
            </a:r>
            <a:r>
              <a:rPr lang="en-US" altLang="id-ID" dirty="0" err="1"/>
              <a:t>akan</a:t>
            </a:r>
            <a:r>
              <a:rPr lang="en-US" altLang="id-ID" dirty="0"/>
              <a:t> </a:t>
            </a:r>
            <a:r>
              <a:rPr lang="en-US" altLang="id-ID" dirty="0" err="1"/>
              <a:t>digugat</a:t>
            </a:r>
            <a:endParaRPr lang="en-US" altLang="id-ID" dirty="0"/>
          </a:p>
          <a:p>
            <a:pPr lvl="1">
              <a:lnSpc>
                <a:spcPct val="80000"/>
              </a:lnSpc>
            </a:pPr>
            <a:r>
              <a:rPr lang="en-US" altLang="id-ID" dirty="0" err="1"/>
              <a:t>Mengapa</a:t>
            </a:r>
            <a:r>
              <a:rPr lang="en-US" altLang="id-ID" dirty="0"/>
              <a:t> </a:t>
            </a:r>
            <a:r>
              <a:rPr lang="en-US" altLang="id-ID" dirty="0" err="1"/>
              <a:t>ia</a:t>
            </a:r>
            <a:r>
              <a:rPr lang="en-US" altLang="id-ID" dirty="0"/>
              <a:t> </a:t>
            </a:r>
            <a:r>
              <a:rPr lang="en-US" altLang="id-ID" dirty="0" err="1"/>
              <a:t>menggugat</a:t>
            </a:r>
            <a:endParaRPr lang="en-US" altLang="id-ID" dirty="0"/>
          </a:p>
          <a:p>
            <a:pPr lvl="1">
              <a:lnSpc>
                <a:spcPct val="80000"/>
              </a:lnSpc>
            </a:pPr>
            <a:r>
              <a:rPr lang="en-US" altLang="id-ID" dirty="0" err="1"/>
              <a:t>Apa</a:t>
            </a:r>
            <a:r>
              <a:rPr lang="en-US" altLang="id-ID" dirty="0"/>
              <a:t> yang </a:t>
            </a:r>
            <a:r>
              <a:rPr lang="en-US" altLang="id-ID" dirty="0" err="1"/>
              <a:t>digugat</a:t>
            </a:r>
            <a:r>
              <a:rPr lang="en-US" altLang="id-ID" dirty="0"/>
              <a:t>’</a:t>
            </a:r>
          </a:p>
          <a:p>
            <a:r>
              <a:rPr lang="id-ID" dirty="0" smtClean="0"/>
              <a:t>CARA PENGAJUAN GUGATAN :</a:t>
            </a:r>
          </a:p>
          <a:p>
            <a:pPr lvl="1"/>
            <a:r>
              <a:rPr lang="id-ID" dirty="0" smtClean="0"/>
              <a:t>LISAN </a:t>
            </a:r>
          </a:p>
          <a:p>
            <a:pPr lvl="1"/>
            <a:r>
              <a:rPr lang="id-ID" dirty="0" smtClean="0"/>
              <a:t>TERTULIS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594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4000" dirty="0" smtClean="0"/>
              <a:t>ISI  GUGATAN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609600" indent="-609600" algn="just">
              <a:lnSpc>
                <a:spcPct val="80000"/>
              </a:lnSpc>
            </a:pPr>
            <a:r>
              <a:rPr lang="en-US" altLang="id-ID" dirty="0"/>
              <a:t>HIR </a:t>
            </a:r>
            <a:r>
              <a:rPr lang="en-US" altLang="id-ID" dirty="0" err="1"/>
              <a:t>dan</a:t>
            </a:r>
            <a:r>
              <a:rPr lang="en-US" altLang="id-ID" dirty="0"/>
              <a:t> </a:t>
            </a:r>
            <a:r>
              <a:rPr lang="en-US" altLang="id-ID" dirty="0" err="1"/>
              <a:t>R.Bg</a:t>
            </a:r>
            <a:r>
              <a:rPr lang="en-US" altLang="id-ID" dirty="0"/>
              <a:t> </a:t>
            </a:r>
            <a:r>
              <a:rPr lang="en-US" altLang="id-ID" dirty="0" err="1"/>
              <a:t>hanya</a:t>
            </a:r>
            <a:r>
              <a:rPr lang="en-US" altLang="id-ID" dirty="0"/>
              <a:t> </a:t>
            </a:r>
            <a:r>
              <a:rPr lang="en-US" altLang="id-ID" dirty="0" err="1"/>
              <a:t>mengatur</a:t>
            </a:r>
            <a:r>
              <a:rPr lang="en-US" altLang="id-ID" dirty="0"/>
              <a:t> </a:t>
            </a:r>
            <a:r>
              <a:rPr lang="en-US" altLang="id-ID" dirty="0" err="1"/>
              <a:t>cara</a:t>
            </a:r>
            <a:r>
              <a:rPr lang="en-US" altLang="id-ID" dirty="0"/>
              <a:t> </a:t>
            </a:r>
            <a:r>
              <a:rPr lang="en-US" altLang="id-ID" dirty="0" err="1"/>
              <a:t>mengajukan</a:t>
            </a:r>
            <a:r>
              <a:rPr lang="en-US" altLang="id-ID" dirty="0"/>
              <a:t> </a:t>
            </a:r>
            <a:r>
              <a:rPr lang="en-US" altLang="id-ID" dirty="0" err="1"/>
              <a:t>gugatan</a:t>
            </a:r>
            <a:r>
              <a:rPr lang="en-US" altLang="id-ID" dirty="0"/>
              <a:t>, </a:t>
            </a:r>
            <a:r>
              <a:rPr lang="en-US" altLang="id-ID" dirty="0" err="1"/>
              <a:t>sedang</a:t>
            </a:r>
            <a:r>
              <a:rPr lang="en-US" altLang="id-ID" dirty="0"/>
              <a:t> </a:t>
            </a:r>
            <a:r>
              <a:rPr lang="en-US" altLang="id-ID" dirty="0" err="1"/>
              <a:t>isi</a:t>
            </a:r>
            <a:r>
              <a:rPr lang="en-US" altLang="id-ID" dirty="0"/>
              <a:t> </a:t>
            </a:r>
            <a:r>
              <a:rPr lang="en-US" altLang="id-ID" dirty="0" err="1"/>
              <a:t>gugatan</a:t>
            </a:r>
            <a:r>
              <a:rPr lang="en-US" altLang="id-ID" dirty="0"/>
              <a:t> </a:t>
            </a:r>
            <a:r>
              <a:rPr lang="en-US" altLang="id-ID" dirty="0" err="1"/>
              <a:t>tidak</a:t>
            </a:r>
            <a:r>
              <a:rPr lang="en-US" altLang="id-ID" dirty="0"/>
              <a:t> </a:t>
            </a:r>
            <a:r>
              <a:rPr lang="en-US" altLang="id-ID" dirty="0" err="1"/>
              <a:t>diatur</a:t>
            </a:r>
            <a:endParaRPr lang="en-US" altLang="id-ID" dirty="0"/>
          </a:p>
          <a:p>
            <a:pPr marL="609600" indent="-609600">
              <a:lnSpc>
                <a:spcPct val="80000"/>
              </a:lnSpc>
            </a:pPr>
            <a:r>
              <a:rPr lang="en-US" altLang="id-ID" dirty="0"/>
              <a:t>Ps. 8 (3) RV </a:t>
            </a:r>
            <a:r>
              <a:rPr lang="en-US" altLang="id-ID" dirty="0" err="1"/>
              <a:t>gugatan</a:t>
            </a:r>
            <a:r>
              <a:rPr lang="en-US" altLang="id-ID" dirty="0"/>
              <a:t> </a:t>
            </a:r>
            <a:r>
              <a:rPr lang="en-US" altLang="id-ID" dirty="0" err="1"/>
              <a:t>memuat</a:t>
            </a:r>
            <a:r>
              <a:rPr lang="en-US" altLang="id-ID" dirty="0"/>
              <a:t> 3 </a:t>
            </a:r>
            <a:r>
              <a:rPr lang="en-US" altLang="id-ID" dirty="0" err="1"/>
              <a:t>hal</a:t>
            </a:r>
            <a:r>
              <a:rPr lang="en-US" altLang="id-ID" dirty="0"/>
              <a:t>:</a:t>
            </a:r>
          </a:p>
          <a:p>
            <a:pPr marL="990600" lvl="1" indent="-533400">
              <a:lnSpc>
                <a:spcPct val="80000"/>
              </a:lnSpc>
              <a:buFontTx/>
              <a:buAutoNum type="arabicParenR"/>
            </a:pPr>
            <a:r>
              <a:rPr lang="en-US" altLang="id-ID" dirty="0" err="1"/>
              <a:t>Identitas</a:t>
            </a:r>
            <a:r>
              <a:rPr lang="en-US" altLang="id-ID" dirty="0"/>
              <a:t> para </a:t>
            </a:r>
            <a:r>
              <a:rPr lang="en-US" altLang="id-ID" dirty="0" err="1"/>
              <a:t>pihak</a:t>
            </a:r>
            <a:endParaRPr lang="en-US" altLang="id-ID" dirty="0"/>
          </a:p>
          <a:p>
            <a:pPr marL="990600" lvl="1" indent="-533400">
              <a:lnSpc>
                <a:spcPct val="80000"/>
              </a:lnSpc>
              <a:buFontTx/>
              <a:buAutoNum type="arabicParenR"/>
            </a:pPr>
            <a:r>
              <a:rPr lang="en-US" altLang="id-ID" dirty="0" err="1"/>
              <a:t>Posita</a:t>
            </a:r>
            <a:r>
              <a:rPr lang="en-US" altLang="id-ID" dirty="0"/>
              <a:t>/ </a:t>
            </a:r>
            <a:r>
              <a:rPr lang="en-US" altLang="id-ID" dirty="0" err="1"/>
              <a:t>fundamentum</a:t>
            </a:r>
            <a:r>
              <a:rPr lang="en-US" altLang="id-ID" dirty="0"/>
              <a:t> </a:t>
            </a:r>
            <a:r>
              <a:rPr lang="en-US" altLang="id-ID" dirty="0" err="1"/>
              <a:t>petendi</a:t>
            </a:r>
            <a:r>
              <a:rPr lang="en-US" altLang="id-ID" dirty="0"/>
              <a:t>/ </a:t>
            </a:r>
            <a:r>
              <a:rPr lang="en-US" altLang="id-ID" dirty="0" err="1"/>
              <a:t>dasar</a:t>
            </a:r>
            <a:r>
              <a:rPr lang="en-US" altLang="id-ID" dirty="0"/>
              <a:t> </a:t>
            </a:r>
            <a:r>
              <a:rPr lang="en-US" altLang="id-ID" dirty="0" err="1"/>
              <a:t>gugatan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</a:pPr>
            <a:r>
              <a:rPr lang="en-US" altLang="id-ID" dirty="0" err="1"/>
              <a:t>Uraian</a:t>
            </a:r>
            <a:r>
              <a:rPr lang="en-US" altLang="id-ID" dirty="0"/>
              <a:t> </a:t>
            </a:r>
            <a:r>
              <a:rPr lang="en-US" altLang="id-ID" dirty="0" err="1"/>
              <a:t>kejadian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  <a:buNone/>
            </a:pPr>
            <a:r>
              <a:rPr lang="en-US" altLang="id-ID" dirty="0"/>
              <a:t>	</a:t>
            </a:r>
            <a:r>
              <a:rPr lang="en-US" altLang="id-ID" dirty="0" err="1"/>
              <a:t>Penjelasan</a:t>
            </a:r>
            <a:r>
              <a:rPr lang="en-US" altLang="id-ID" dirty="0"/>
              <a:t> duduk </a:t>
            </a:r>
            <a:r>
              <a:rPr lang="en-US" altLang="id-ID" dirty="0" err="1"/>
              <a:t>perkara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</a:pPr>
            <a:r>
              <a:rPr lang="en-US" altLang="id-ID" dirty="0" err="1"/>
              <a:t>Uraian</a:t>
            </a:r>
            <a:r>
              <a:rPr lang="en-US" altLang="id-ID" dirty="0"/>
              <a:t> </a:t>
            </a:r>
            <a:r>
              <a:rPr lang="en-US" altLang="id-ID" dirty="0" err="1"/>
              <a:t>hukumnya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  <a:buNone/>
            </a:pPr>
            <a:r>
              <a:rPr lang="en-US" altLang="id-ID" dirty="0"/>
              <a:t>	</a:t>
            </a:r>
            <a:r>
              <a:rPr lang="en-US" altLang="id-ID" dirty="0" err="1"/>
              <a:t>Adanya</a:t>
            </a:r>
            <a:r>
              <a:rPr lang="en-US" altLang="id-ID" dirty="0"/>
              <a:t> </a:t>
            </a:r>
            <a:r>
              <a:rPr lang="en-US" altLang="id-ID" dirty="0" err="1"/>
              <a:t>hak</a:t>
            </a:r>
            <a:r>
              <a:rPr lang="en-US" altLang="id-ID" dirty="0"/>
              <a:t>/ </a:t>
            </a:r>
            <a:r>
              <a:rPr lang="en-US" altLang="id-ID" dirty="0" err="1"/>
              <a:t>hubungan</a:t>
            </a:r>
            <a:r>
              <a:rPr lang="en-US" altLang="id-ID" dirty="0"/>
              <a:t> </a:t>
            </a:r>
            <a:r>
              <a:rPr lang="en-US" altLang="id-ID" dirty="0" err="1"/>
              <a:t>hukum</a:t>
            </a:r>
            <a:r>
              <a:rPr lang="en-US" altLang="id-ID" dirty="0"/>
              <a:t> </a:t>
            </a:r>
            <a:r>
              <a:rPr lang="en-US" altLang="id-ID" dirty="0" err="1"/>
              <a:t>menjadi</a:t>
            </a:r>
            <a:r>
              <a:rPr lang="en-US" altLang="id-ID" dirty="0"/>
              <a:t> </a:t>
            </a:r>
            <a:r>
              <a:rPr lang="en-US" altLang="id-ID" dirty="0" err="1"/>
              <a:t>dasar</a:t>
            </a:r>
            <a:r>
              <a:rPr lang="en-US" altLang="id-ID" dirty="0"/>
              <a:t> </a:t>
            </a:r>
            <a:r>
              <a:rPr lang="en-US" altLang="id-ID" dirty="0" err="1"/>
              <a:t>yuridis</a:t>
            </a:r>
            <a:r>
              <a:rPr lang="en-US" altLang="id-ID" dirty="0"/>
              <a:t> </a:t>
            </a:r>
            <a:r>
              <a:rPr lang="en-US" altLang="id-ID" dirty="0" err="1"/>
              <a:t>dari</a:t>
            </a:r>
            <a:r>
              <a:rPr lang="en-US" altLang="id-ID" dirty="0"/>
              <a:t> </a:t>
            </a:r>
            <a:r>
              <a:rPr lang="en-US" altLang="id-ID" dirty="0" err="1"/>
              <a:t>pada</a:t>
            </a:r>
            <a:r>
              <a:rPr lang="en-US" altLang="id-ID" dirty="0"/>
              <a:t> </a:t>
            </a:r>
            <a:r>
              <a:rPr lang="en-US" altLang="id-ID" dirty="0" err="1"/>
              <a:t>tuntutan</a:t>
            </a:r>
            <a:endParaRPr lang="en-US" altLang="id-ID" dirty="0"/>
          </a:p>
          <a:p>
            <a:pPr marL="1524000" lvl="2" indent="-609600">
              <a:lnSpc>
                <a:spcPct val="80000"/>
              </a:lnSpc>
            </a:pPr>
            <a:r>
              <a:rPr lang="en-US" altLang="id-ID" dirty="0" err="1"/>
              <a:t>Dua</a:t>
            </a:r>
            <a:r>
              <a:rPr lang="en-US" altLang="id-ID" dirty="0"/>
              <a:t> </a:t>
            </a:r>
            <a:r>
              <a:rPr lang="en-US" altLang="id-ID" dirty="0" err="1"/>
              <a:t>teori</a:t>
            </a:r>
            <a:r>
              <a:rPr lang="en-US" altLang="id-ID" dirty="0"/>
              <a:t>:</a:t>
            </a:r>
          </a:p>
          <a:p>
            <a:pPr marL="1447800" lvl="2" indent="-533400">
              <a:lnSpc>
                <a:spcPct val="80000"/>
              </a:lnSpc>
              <a:buFont typeface="+mj-lt"/>
              <a:buAutoNum type="arabicPeriod"/>
            </a:pPr>
            <a:r>
              <a:rPr lang="en-US" altLang="id-ID" dirty="0" err="1"/>
              <a:t>Substansi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  <a:buFont typeface="+mj-lt"/>
              <a:buAutoNum type="arabicPeriod"/>
            </a:pPr>
            <a:r>
              <a:rPr lang="en-US" altLang="id-ID" dirty="0" err="1"/>
              <a:t>individualisasi</a:t>
            </a:r>
            <a:endParaRPr lang="en-US" altLang="id-ID" dirty="0"/>
          </a:p>
          <a:p>
            <a:pPr marL="990600" lvl="1" indent="-533400">
              <a:lnSpc>
                <a:spcPct val="80000"/>
              </a:lnSpc>
              <a:buFontTx/>
              <a:buAutoNum type="arabicParenR" startAt="3"/>
            </a:pPr>
            <a:r>
              <a:rPr lang="en-US" altLang="id-ID" dirty="0" err="1"/>
              <a:t>Petitum</a:t>
            </a:r>
            <a:r>
              <a:rPr lang="en-US" altLang="id-ID" dirty="0"/>
              <a:t>- </a:t>
            </a:r>
            <a:r>
              <a:rPr lang="en-US" altLang="id-ID" dirty="0" err="1"/>
              <a:t>apa</a:t>
            </a:r>
            <a:r>
              <a:rPr lang="en-US" altLang="id-ID" dirty="0"/>
              <a:t> yang </a:t>
            </a:r>
            <a:r>
              <a:rPr lang="en-US" altLang="id-ID" dirty="0" err="1"/>
              <a:t>diminta</a:t>
            </a:r>
            <a:r>
              <a:rPr lang="en-US" altLang="id-ID" dirty="0"/>
              <a:t> </a:t>
            </a:r>
            <a:r>
              <a:rPr lang="en-US" altLang="id-ID" dirty="0" err="1"/>
              <a:t>untuk</a:t>
            </a:r>
            <a:r>
              <a:rPr lang="en-US" altLang="id-ID" dirty="0"/>
              <a:t> </a:t>
            </a:r>
            <a:r>
              <a:rPr lang="en-US" altLang="id-ID" dirty="0" err="1"/>
              <a:t>diputus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</a:pPr>
            <a:r>
              <a:rPr lang="en-US" altLang="id-ID" dirty="0"/>
              <a:t>Primer- </a:t>
            </a:r>
            <a:r>
              <a:rPr lang="en-US" altLang="id-ID" dirty="0" err="1"/>
              <a:t>sekunder</a:t>
            </a:r>
            <a:endParaRPr lang="en-US" altLang="id-ID" dirty="0"/>
          </a:p>
          <a:p>
            <a:pPr marL="1447800" lvl="2" indent="-533400">
              <a:lnSpc>
                <a:spcPct val="80000"/>
              </a:lnSpc>
            </a:pPr>
            <a:r>
              <a:rPr lang="en-US" altLang="id-ID" dirty="0" err="1"/>
              <a:t>subsider</a:t>
            </a:r>
            <a:endParaRPr lang="en-US" altLang="id-ID" dirty="0"/>
          </a:p>
        </p:txBody>
      </p:sp>
      <p:sp>
        <p:nvSpPr>
          <p:cNvPr id="6148" name="Date Placeholder 3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195AD0-6538-FD42-8CC0-4F2948E9C288}" type="datetime1">
              <a:rPr lang="en-US" altLang="id-ID"/>
              <a:pPr eaLnBrk="1" hangingPunct="1"/>
              <a:t>4/10/19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64366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/>
              <a:t>A</a:t>
            </a:r>
            <a:r>
              <a:rPr lang="id-ID" sz="3600" dirty="0" err="1" smtClean="0"/>
              <a:t>sas</a:t>
            </a:r>
            <a:r>
              <a:rPr lang="id-ID" sz="3600" dirty="0" smtClean="0"/>
              <a:t>-asas dalam Pemeriksaan </a:t>
            </a:r>
            <a:endParaRPr lang="id-ID" sz="36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id-ID" b="1" dirty="0"/>
              <a:t>Mempertahankan Tata Hukum Perdata (</a:t>
            </a:r>
            <a:r>
              <a:rPr lang="id-ID" b="1" i="1" dirty="0" err="1"/>
              <a:t>Burgelijk</a:t>
            </a:r>
            <a:r>
              <a:rPr lang="id-ID" b="1" i="1" dirty="0"/>
              <a:t> </a:t>
            </a:r>
            <a:r>
              <a:rPr lang="id-ID" b="1" i="1" dirty="0" err="1" smtClean="0"/>
              <a:t>Rechtorde</a:t>
            </a:r>
            <a:r>
              <a:rPr lang="id-ID" b="1" dirty="0" smtClean="0"/>
              <a:t>)</a:t>
            </a:r>
            <a:r>
              <a:rPr lang="id-ID" dirty="0" smtClean="0"/>
              <a:t>. </a:t>
            </a:r>
            <a:r>
              <a:rPr lang="en-US" dirty="0" smtClean="0"/>
              <a:t>A</a:t>
            </a:r>
            <a:r>
              <a:rPr lang="id-ID" dirty="0" err="1" smtClean="0"/>
              <a:t>rtinya</a:t>
            </a:r>
            <a:r>
              <a:rPr lang="id-ID" dirty="0" smtClean="0"/>
              <a:t> adalah dalam </a:t>
            </a:r>
            <a:r>
              <a:rPr lang="id-ID" dirty="0"/>
              <a:t>penyelesaian perkara perdata, hakim harus :</a:t>
            </a:r>
          </a:p>
          <a:p>
            <a:pPr lvl="0" algn="just"/>
            <a:r>
              <a:rPr lang="id-ID" dirty="0"/>
              <a:t>Menetapkan ketentuan pasal dan peraturan </a:t>
            </a:r>
            <a:r>
              <a:rPr lang="id-ID" dirty="0" err="1"/>
              <a:t>perUUan</a:t>
            </a:r>
            <a:r>
              <a:rPr lang="id-ID" dirty="0"/>
              <a:t> hukum materiil mana yang diterapkan dalam menyelesaikan sengketa para pihak.</a:t>
            </a:r>
          </a:p>
          <a:p>
            <a:pPr lvl="0" algn="just"/>
            <a:r>
              <a:rPr lang="id-ID" dirty="0"/>
              <a:t>Menjadikannya sebagai landasan dalam menetapkan/memutuskan.</a:t>
            </a:r>
          </a:p>
          <a:p>
            <a:pPr marL="457200" lvl="0" indent="-457200" algn="just">
              <a:buFont typeface="+mj-lt"/>
              <a:buAutoNum type="arabicPeriod" startAt="2"/>
            </a:pPr>
            <a:r>
              <a:rPr lang="id-ID" b="1" dirty="0"/>
              <a:t>Menyerahkan sepenuhnya kewajiban mengemukakan fakta dan kebenaran kepada para pihak.</a:t>
            </a:r>
            <a:endParaRPr lang="id-ID" dirty="0"/>
          </a:p>
          <a:p>
            <a:pPr lvl="0" algn="just"/>
            <a:r>
              <a:rPr lang="id-ID" dirty="0"/>
              <a:t>Menyerahkan sepenuhnya pada para pihak untuk membuktikan kebenaran masing-masing atau dengan kata lain para pihak yang berperkara yang memikul beban pembuktian (</a:t>
            </a:r>
            <a:r>
              <a:rPr lang="id-ID" i="1" dirty="0" err="1"/>
              <a:t>burden</a:t>
            </a:r>
            <a:r>
              <a:rPr lang="id-ID" i="1" dirty="0"/>
              <a:t> </a:t>
            </a:r>
            <a:r>
              <a:rPr lang="id-ID" i="1" dirty="0" err="1"/>
              <a:t>of</a:t>
            </a:r>
            <a:r>
              <a:rPr lang="id-ID" i="1" dirty="0"/>
              <a:t> </a:t>
            </a:r>
            <a:r>
              <a:rPr lang="id-ID" i="1" dirty="0" err="1"/>
              <a:t>proof</a:t>
            </a:r>
            <a:r>
              <a:rPr lang="id-ID" dirty="0"/>
              <a:t>).</a:t>
            </a:r>
          </a:p>
          <a:p>
            <a:pPr lvl="0" algn="just"/>
            <a:r>
              <a:rPr lang="id-ID" dirty="0"/>
              <a:t>Inisiatif mengajukan fakta dan bukti sepenuhnya terletak pada para pihak.</a:t>
            </a:r>
          </a:p>
          <a:p>
            <a:pPr lvl="0" algn="just"/>
            <a:r>
              <a:rPr lang="id-ID" dirty="0"/>
              <a:t>Para pihak memiliki kebebasan untuk menyanggah/melawan atau mengakui setiap dalil yang diajukan.</a:t>
            </a:r>
          </a:p>
          <a:p>
            <a:pPr algn="just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74731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/>
              <a:t>A</a:t>
            </a:r>
            <a:r>
              <a:rPr lang="id-ID" sz="3600" dirty="0" err="1" smtClean="0"/>
              <a:t>sas</a:t>
            </a:r>
            <a:r>
              <a:rPr lang="id-ID" sz="3600" dirty="0" smtClean="0"/>
              <a:t>-asas dalam  pemeriksaan </a:t>
            </a:r>
            <a:endParaRPr lang="id-ID" sz="36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4" y="1796716"/>
            <a:ext cx="10684668" cy="3994483"/>
          </a:xfrm>
        </p:spPr>
        <p:txBody>
          <a:bodyPr>
            <a:normAutofit fontScale="62500" lnSpcReduction="20000"/>
          </a:bodyPr>
          <a:lstStyle/>
          <a:p>
            <a:pPr marL="457200" lvl="0" indent="-457200">
              <a:buFont typeface="+mj-lt"/>
              <a:buAutoNum type="arabicPeriod" startAt="3"/>
            </a:pPr>
            <a:r>
              <a:rPr lang="id-ID" b="1" dirty="0"/>
              <a:t>Tugas hakim menemukan kebenaran </a:t>
            </a:r>
            <a:r>
              <a:rPr lang="id-ID" b="1" dirty="0" err="1"/>
              <a:t>formil</a:t>
            </a:r>
            <a:endParaRPr lang="id-ID" dirty="0"/>
          </a:p>
          <a:p>
            <a:pPr algn="just"/>
            <a:r>
              <a:rPr lang="id-ID" dirty="0"/>
              <a:t>Para pihak yang berperkara memikul beban pembuktian. Tugas hakim :</a:t>
            </a:r>
          </a:p>
          <a:p>
            <a:pPr lvl="0" algn="just"/>
            <a:r>
              <a:rPr lang="id-ID" dirty="0"/>
              <a:t>Cukup dalam kebenaran </a:t>
            </a:r>
            <a:r>
              <a:rPr lang="id-ID" dirty="0" err="1"/>
              <a:t>formil</a:t>
            </a:r>
            <a:r>
              <a:rPr lang="id-ID" dirty="0"/>
              <a:t>, yaitu cukup sebatas kebenaran yang sesuai dengan formalitas yang diatur oleh hukum.</a:t>
            </a:r>
          </a:p>
          <a:p>
            <a:pPr lvl="0" algn="just"/>
            <a:r>
              <a:rPr lang="id-ID" dirty="0"/>
              <a:t>Hakim tidak dituntut mencari kebenaran materiil.</a:t>
            </a:r>
          </a:p>
          <a:p>
            <a:pPr marL="457200" lvl="0" indent="-457200">
              <a:buFont typeface="+mj-lt"/>
              <a:buAutoNum type="arabicPeriod" startAt="4"/>
            </a:pPr>
            <a:r>
              <a:rPr lang="id-ID" b="1" dirty="0"/>
              <a:t>Persidangan terbuka untuk umum</a:t>
            </a:r>
            <a:endParaRPr lang="id-ID" dirty="0"/>
          </a:p>
          <a:p>
            <a:pPr algn="just"/>
            <a:r>
              <a:rPr lang="id-ID" dirty="0"/>
              <a:t>Sistem persidangan yang dianut HIR dan RBG adalah proses acara pemeriksaan lisan, sehingga erat kaitannya dengan prinsip persidangan untuk umum.</a:t>
            </a:r>
          </a:p>
          <a:p>
            <a:pPr algn="just"/>
            <a:r>
              <a:rPr lang="id-ID" dirty="0"/>
              <a:t>Prinsip ini, menurut pasal 17 ayat (1) UU No. 14/1970, sekarang diatur dalam Pasal 19 ayat (1) UU No. 4/2004  harus dilaksanakan, dengan ancaman apabila dilanggar, mengakibatkan putusan batal demi hukum.</a:t>
            </a:r>
          </a:p>
          <a:p>
            <a:r>
              <a:rPr lang="id-ID" b="1" dirty="0"/>
              <a:t>Pengecualian : perceraian</a:t>
            </a:r>
            <a:endParaRPr lang="id-ID" dirty="0"/>
          </a:p>
          <a:p>
            <a:pPr>
              <a:buFont typeface="Wingdings" charset="2"/>
              <a:buChar char="ü"/>
            </a:pPr>
            <a:r>
              <a:rPr lang="id-ID" dirty="0"/>
              <a:t>Pasal 20 UU No. 4 Tahun 2004, menetapkan:</a:t>
            </a:r>
          </a:p>
          <a:p>
            <a:pPr>
              <a:buFont typeface="Wingdings" charset="2"/>
              <a:buChar char="ü"/>
            </a:pPr>
            <a:r>
              <a:rPr lang="id-ID" dirty="0"/>
              <a:t>“semua putusan Pengadilan hanya sah dan mempunyai kekuatan hukum apabila diucapkan dalam sidang terbuka untuk umum.”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42237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/>
              <a:t>A</a:t>
            </a:r>
            <a:r>
              <a:rPr lang="id-ID" sz="3600" dirty="0" err="1" smtClean="0"/>
              <a:t>sas</a:t>
            </a:r>
            <a:r>
              <a:rPr lang="id-ID" sz="3600" dirty="0" smtClean="0"/>
              <a:t>-asas  pemeriksaan :</a:t>
            </a:r>
            <a:endParaRPr lang="id-ID" sz="36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 startAt="5"/>
            </a:pPr>
            <a:r>
              <a:rPr lang="id-ID" b="1" dirty="0"/>
              <a:t>Audi </a:t>
            </a:r>
            <a:r>
              <a:rPr lang="id-ID" b="1" dirty="0" err="1"/>
              <a:t>Alteram</a:t>
            </a:r>
            <a:r>
              <a:rPr lang="id-ID" b="1" dirty="0"/>
              <a:t> </a:t>
            </a:r>
            <a:r>
              <a:rPr lang="id-ID" b="1" dirty="0" err="1"/>
              <a:t>Partem</a:t>
            </a:r>
            <a:endParaRPr lang="id-ID" dirty="0"/>
          </a:p>
          <a:p>
            <a:pPr algn="just"/>
            <a:r>
              <a:rPr lang="id-ID" dirty="0"/>
              <a:t>Pemeriksaan persidangan harus mendengar kedua belah pihak secara seimbang. Pengadilan wajib memberikan kesempatan yang sama untuk mengajukan pembelaan.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34211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 smtClean="0"/>
              <a:t>A</a:t>
            </a:r>
            <a:r>
              <a:rPr lang="id-ID" sz="3600" dirty="0" err="1" smtClean="0"/>
              <a:t>sas</a:t>
            </a:r>
            <a:r>
              <a:rPr lang="id-ID" sz="3600" dirty="0" smtClean="0"/>
              <a:t>-asas dalam  pemeriksaan </a:t>
            </a:r>
            <a:endParaRPr lang="id-ID" sz="36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id-ID" b="1" dirty="0"/>
              <a:t>Asas </a:t>
            </a:r>
            <a:r>
              <a:rPr lang="id-ID" b="1" dirty="0" err="1"/>
              <a:t>Imparsialitas</a:t>
            </a:r>
            <a:endParaRPr lang="id-ID" dirty="0"/>
          </a:p>
          <a:p>
            <a:pPr algn="just">
              <a:buFont typeface="Wingdings" charset="2"/>
              <a:buChar char="ü"/>
            </a:pPr>
            <a:r>
              <a:rPr lang="id-ID" dirty="0"/>
              <a:t>Pengadilan tidak boleh bersikap memihak. Jalannya persidangan harus mencerminkan </a:t>
            </a:r>
            <a:r>
              <a:rPr lang="id-ID" i="1" dirty="0" err="1"/>
              <a:t>fair</a:t>
            </a:r>
            <a:r>
              <a:rPr lang="id-ID" i="1" dirty="0"/>
              <a:t> </a:t>
            </a:r>
            <a:r>
              <a:rPr lang="id-ID" i="1" dirty="0" err="1"/>
              <a:t>trial</a:t>
            </a:r>
            <a:r>
              <a:rPr lang="id-ID" dirty="0"/>
              <a:t>, tidak diskriminatif tetapi mendudukkan para pihak dalam keadaan setara di depan hukum (</a:t>
            </a:r>
            <a:r>
              <a:rPr lang="id-ID" i="1" dirty="0" err="1"/>
              <a:t>equality</a:t>
            </a:r>
            <a:r>
              <a:rPr lang="id-ID" i="1" dirty="0"/>
              <a:t> </a:t>
            </a:r>
            <a:r>
              <a:rPr lang="id-ID" i="1" dirty="0" err="1"/>
              <a:t>before</a:t>
            </a:r>
            <a:r>
              <a:rPr lang="id-ID" i="1" dirty="0"/>
              <a:t> </a:t>
            </a:r>
            <a:r>
              <a:rPr lang="id-ID" i="1" dirty="0" err="1"/>
              <a:t>the</a:t>
            </a:r>
            <a:r>
              <a:rPr lang="id-ID" i="1" dirty="0"/>
              <a:t> </a:t>
            </a:r>
            <a:r>
              <a:rPr lang="id-ID" i="1" dirty="0" err="1"/>
              <a:t>law</a:t>
            </a:r>
            <a:r>
              <a:rPr lang="id-ID" dirty="0"/>
              <a:t> ). </a:t>
            </a:r>
          </a:p>
          <a:p>
            <a:pPr lvl="0" algn="just">
              <a:buFont typeface="Wingdings" charset="2"/>
              <a:buChar char="ü"/>
            </a:pPr>
            <a:r>
              <a:rPr lang="id-ID" dirty="0"/>
              <a:t>Asas </a:t>
            </a:r>
            <a:r>
              <a:rPr lang="id-ID" dirty="0" err="1"/>
              <a:t>imparsialitas</a:t>
            </a:r>
            <a:r>
              <a:rPr lang="id-ID" dirty="0"/>
              <a:t> ditegakkan melalui pasal 28 UU No. 14/1970, sekarang Pasal 29 UU No. 4/2004.</a:t>
            </a:r>
          </a:p>
          <a:p>
            <a:pPr lvl="0" algn="just">
              <a:buFont typeface="Wingdings" charset="2"/>
              <a:buChar char="ü"/>
            </a:pPr>
            <a:r>
              <a:rPr lang="id-ID" dirty="0"/>
              <a:t>Pihak yang diadili menggunakan hak ingkar.</a:t>
            </a:r>
          </a:p>
          <a:p>
            <a:pPr algn="just"/>
            <a:r>
              <a:rPr lang="id-ID" dirty="0"/>
              <a:t>Hak ingkar adalah :</a:t>
            </a:r>
          </a:p>
          <a:p>
            <a:pPr lvl="0" algn="just">
              <a:buFont typeface="Wingdings" charset="2"/>
              <a:buChar char="ü"/>
            </a:pPr>
            <a:r>
              <a:rPr lang="id-ID" dirty="0"/>
              <a:t>Hak seseorang yang diadili untuk mengajukan keberatan terhadap hakim yang mengadili perkaranya.</a:t>
            </a:r>
          </a:p>
          <a:p>
            <a:pPr lvl="0" algn="just">
              <a:buFont typeface="Wingdings" charset="2"/>
              <a:buChar char="ü"/>
            </a:pPr>
            <a:r>
              <a:rPr lang="id-ID" dirty="0"/>
              <a:t>Pengajuan hak tersebut disertai dengan alasan-alasan.</a:t>
            </a:r>
          </a:p>
          <a:p>
            <a:pPr lvl="0" algn="just">
              <a:buFont typeface="Wingdings" charset="2"/>
              <a:buChar char="ü"/>
            </a:pPr>
            <a:r>
              <a:rPr lang="id-ID" dirty="0"/>
              <a:t>Diajukan kepada pengadilan, dan atas hal itu pengadilan mengambil putusan apakah mengabulkan atau menolak keberatan.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23254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</a:t>
            </a:r>
            <a:r>
              <a:rPr lang="id-ID" sz="3600" dirty="0" err="1" smtClean="0"/>
              <a:t>engguguran</a:t>
            </a:r>
            <a:r>
              <a:rPr lang="id-ID" sz="3600" dirty="0" smtClean="0"/>
              <a:t> Gugatan</a:t>
            </a:r>
            <a:endParaRPr lang="id-ID" sz="36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4" y="1764632"/>
            <a:ext cx="10636542" cy="4042610"/>
          </a:xfrm>
        </p:spPr>
        <p:txBody>
          <a:bodyPr>
            <a:normAutofit fontScale="85000" lnSpcReduction="20000"/>
          </a:bodyPr>
          <a:lstStyle/>
          <a:p>
            <a:r>
              <a:rPr lang="id-ID" dirty="0"/>
              <a:t>Pasal 124 HIR menyatakan :</a:t>
            </a:r>
          </a:p>
          <a:p>
            <a:pPr marL="0" indent="0" algn="just">
              <a:buNone/>
            </a:pPr>
            <a:r>
              <a:rPr lang="id-ID" dirty="0"/>
              <a:t>“Jika </a:t>
            </a:r>
            <a:r>
              <a:rPr lang="id-ID" b="1" dirty="0"/>
              <a:t>Penggugat tidak datang menghadap PN pada hari yang ditentukan</a:t>
            </a:r>
            <a:r>
              <a:rPr lang="id-ID" dirty="0"/>
              <a:t> itu, meskipun ia </a:t>
            </a:r>
            <a:r>
              <a:rPr lang="id-ID" b="1" dirty="0"/>
              <a:t>dipanggil dengan patut</a:t>
            </a:r>
            <a:r>
              <a:rPr lang="id-ID" dirty="0"/>
              <a:t>, atau </a:t>
            </a:r>
            <a:r>
              <a:rPr lang="id-ID" b="1" dirty="0"/>
              <a:t>tidak pula menyuruh orang lain menghadap mewakilinya</a:t>
            </a:r>
            <a:r>
              <a:rPr lang="id-ID" dirty="0"/>
              <a:t> maka surat gugatannya dianggap gugur dan penggugat dihukum membayar biaya perkara; akan tetapi penggugat berhak memasukkan gugatannya sekali lagi, sesudah membayar lebih dahulu biaya perkara tersebut tadi. </a:t>
            </a:r>
            <a:r>
              <a:rPr lang="id-ID" dirty="0" smtClean="0"/>
              <a:t>”</a:t>
            </a:r>
          </a:p>
          <a:p>
            <a:pPr lvl="0"/>
            <a:r>
              <a:rPr lang="id-ID" dirty="0"/>
              <a:t>Syarat pengguguran : </a:t>
            </a:r>
            <a:endParaRPr lang="id-ID" dirty="0" smtClean="0"/>
          </a:p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Penggugat telah dipanggil </a:t>
            </a:r>
            <a:r>
              <a:rPr lang="id-ID" dirty="0"/>
              <a:t>secara patut </a:t>
            </a:r>
            <a:endParaRPr lang="id-ID" dirty="0" smtClean="0"/>
          </a:p>
          <a:p>
            <a:pPr marL="457200" lvl="0" indent="-457200">
              <a:buFont typeface="+mj-lt"/>
              <a:buAutoNum type="arabicPeriod"/>
            </a:pPr>
            <a:r>
              <a:rPr lang="id-ID" dirty="0" smtClean="0"/>
              <a:t>Penggugat </a:t>
            </a:r>
            <a:r>
              <a:rPr lang="id-ID" dirty="0"/>
              <a:t>tidak hadir tanpa alasan </a:t>
            </a:r>
            <a:r>
              <a:rPr lang="id-ID" dirty="0" smtClean="0"/>
              <a:t>yang </a:t>
            </a:r>
            <a:r>
              <a:rPr lang="id-ID" dirty="0"/>
              <a:t>sah</a:t>
            </a:r>
          </a:p>
          <a:p>
            <a:pPr lvl="0"/>
            <a:r>
              <a:rPr lang="id-ID" dirty="0"/>
              <a:t>Pengguguran dilakukan hakim secara </a:t>
            </a:r>
            <a:r>
              <a:rPr lang="id-ID" dirty="0" err="1" smtClean="0"/>
              <a:t>ex-officio</a:t>
            </a:r>
            <a:endParaRPr lang="id-ID" dirty="0" smtClean="0"/>
          </a:p>
          <a:p>
            <a:pPr algn="just"/>
            <a:r>
              <a:rPr lang="id-ID" dirty="0"/>
              <a:t>Rasio pengguguran gugatan : sebagai hukuman bagi Penggugat dan membebaskan tergugat dari </a:t>
            </a:r>
            <a:r>
              <a:rPr lang="id-ID" dirty="0" err="1"/>
              <a:t>kesewenangan</a:t>
            </a:r>
            <a:endParaRPr lang="id-ID" dirty="0"/>
          </a:p>
          <a:p>
            <a:pPr lvl="0"/>
            <a:endParaRPr lang="id-ID" dirty="0"/>
          </a:p>
          <a:p>
            <a:pPr algn="just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15747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encabutan</a:t>
            </a:r>
            <a:r>
              <a:rPr lang="id-ID" dirty="0" smtClean="0"/>
              <a:t> Gugatan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3" y="1716506"/>
            <a:ext cx="10492163" cy="4074694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id-ID" dirty="0"/>
              <a:t>Dapat dipedomani pasal 271-272 </a:t>
            </a:r>
            <a:r>
              <a:rPr lang="id-ID" dirty="0" err="1" smtClean="0"/>
              <a:t>Rv</a:t>
            </a:r>
            <a:r>
              <a:rPr lang="id-ID" dirty="0"/>
              <a:t>.</a:t>
            </a:r>
          </a:p>
          <a:p>
            <a:pPr lvl="0" algn="just"/>
            <a:r>
              <a:rPr lang="id-ID" dirty="0"/>
              <a:t>Pencabutan gugatan kebutuhan praktik</a:t>
            </a:r>
          </a:p>
          <a:p>
            <a:pPr lvl="0" algn="just"/>
            <a:r>
              <a:rPr lang="id-ID" dirty="0"/>
              <a:t>HIR maupun RBG tidak mengatur pencabutan </a:t>
            </a:r>
            <a:r>
              <a:rPr lang="id-ID" dirty="0" smtClean="0"/>
              <a:t>gugatan</a:t>
            </a:r>
            <a:endParaRPr lang="id-ID" dirty="0"/>
          </a:p>
          <a:p>
            <a:pPr lvl="0" algn="just"/>
            <a:r>
              <a:rPr lang="id-ID" dirty="0"/>
              <a:t>Pencabutan merupakan hak Penggugat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Pencabutan mutlak hak Penggugat selama Pemeriksaan Belum Berlangsung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Atas persetujuan Tergugat bila pemeriksaan telah berlangsung</a:t>
            </a:r>
          </a:p>
          <a:p>
            <a:endParaRPr lang="id-ID" dirty="0"/>
          </a:p>
          <a:p>
            <a:pPr lvl="0"/>
            <a:r>
              <a:rPr lang="id-ID" b="1" dirty="0"/>
              <a:t>Cara pencabutan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Yang berhak melakukan pencabutan adalah penggugat atau kuasa hukumnya.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Pencabutan gugatan yang belum diperiksa dilakukan dengan surat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Pencabutan gugatan yang sudah diperiksa dilakukan dalam sidang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36801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erubahan</a:t>
            </a:r>
            <a:r>
              <a:rPr lang="id-ID" dirty="0" smtClean="0"/>
              <a:t> </a:t>
            </a:r>
            <a:r>
              <a:rPr lang="id-ID" dirty="0" err="1" smtClean="0"/>
              <a:t>G</a:t>
            </a:r>
            <a:r>
              <a:rPr lang="en-US" dirty="0" smtClean="0"/>
              <a:t>u</a:t>
            </a:r>
            <a:r>
              <a:rPr lang="id-ID" dirty="0" err="1" smtClean="0"/>
              <a:t>gatan</a:t>
            </a:r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3" y="1812758"/>
            <a:ext cx="10508205" cy="3978441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id-ID" dirty="0"/>
              <a:t>Perubahan gugatan tidak memerlukan persetujuan tergugat</a:t>
            </a:r>
            <a:endParaRPr lang="id-ID" sz="1600" dirty="0"/>
          </a:p>
          <a:p>
            <a:pPr lvl="0" algn="just"/>
            <a:r>
              <a:rPr lang="id-ID" dirty="0"/>
              <a:t>Persetujuan Tergugat tidak syarat </a:t>
            </a:r>
            <a:r>
              <a:rPr lang="id-ID" dirty="0" err="1"/>
              <a:t>formil</a:t>
            </a:r>
            <a:endParaRPr lang="id-ID" sz="1600" dirty="0"/>
          </a:p>
          <a:p>
            <a:pPr lvl="0" algn="just"/>
            <a:r>
              <a:rPr lang="id-ID" dirty="0"/>
              <a:t>Dibenarkan atau tidak perubahan, sepenuhnya wewenang </a:t>
            </a:r>
            <a:r>
              <a:rPr lang="id-ID" dirty="0" smtClean="0"/>
              <a:t>Hakim</a:t>
            </a:r>
            <a:r>
              <a:rPr lang="id-ID" sz="1600" dirty="0" smtClean="0"/>
              <a:t>.</a:t>
            </a:r>
            <a:endParaRPr lang="id-ID" sz="1600" dirty="0"/>
          </a:p>
          <a:p>
            <a:pPr lvl="0"/>
            <a:r>
              <a:rPr lang="id-ID" dirty="0"/>
              <a:t>Jangkauan kebolehan perubahan atau pengurangan gugatan</a:t>
            </a:r>
            <a:endParaRPr lang="id-ID" sz="1600" dirty="0"/>
          </a:p>
          <a:p>
            <a:pPr marL="0" indent="0" algn="just">
              <a:buNone/>
            </a:pPr>
            <a:r>
              <a:rPr lang="id-ID" dirty="0"/>
              <a:t>Menurut pasal 127 </a:t>
            </a:r>
            <a:r>
              <a:rPr lang="id-ID" dirty="0" err="1"/>
              <a:t>Rv</a:t>
            </a:r>
            <a:r>
              <a:rPr lang="id-ID" dirty="0"/>
              <a:t>, batasan yang dapat dilakukan penggugat mengubah atau mengurangi petitum, tidak boleh mengubah atau menambah pokok gugatan. </a:t>
            </a:r>
            <a:endParaRPr lang="id-ID" sz="1600" dirty="0"/>
          </a:p>
          <a:p>
            <a:pPr lvl="0"/>
            <a:r>
              <a:rPr lang="id-ID" dirty="0"/>
              <a:t>Perubahan gugatan pada tingkat banding</a:t>
            </a:r>
            <a:endParaRPr lang="id-ID" sz="1600" dirty="0"/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Dapat diajukan perubahan gugatan kepada PT sesuai fungsinya memeriksa perkara</a:t>
            </a:r>
            <a:endParaRPr lang="id-ID" sz="1600" dirty="0"/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Pasal 334 </a:t>
            </a:r>
            <a:r>
              <a:rPr lang="id-ID" dirty="0" err="1"/>
              <a:t>Rv</a:t>
            </a:r>
            <a:r>
              <a:rPr lang="id-ID" dirty="0"/>
              <a:t> melarang pengajuan tuntutan baru baru pada tingkat banding</a:t>
            </a:r>
            <a:endParaRPr lang="id-ID" sz="1600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13445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engertian</a:t>
            </a:r>
            <a:r>
              <a:rPr lang="id-ID" dirty="0" smtClean="0"/>
              <a:t> sengketa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algn="just"/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terminologi</a:t>
            </a:r>
            <a:r>
              <a:rPr lang="en-US" dirty="0"/>
              <a:t> kata </a:t>
            </a:r>
            <a:r>
              <a:rPr lang="en-US" dirty="0" err="1"/>
              <a:t>bagasa</a:t>
            </a:r>
            <a:r>
              <a:rPr lang="en-US" dirty="0"/>
              <a:t> </a:t>
            </a:r>
            <a:r>
              <a:rPr lang="en-US" dirty="0" err="1"/>
              <a:t>Inggris</a:t>
            </a:r>
            <a:r>
              <a:rPr lang="en-US" dirty="0"/>
              <a:t> conflict, yang </a:t>
            </a:r>
            <a:r>
              <a:rPr lang="en-US" dirty="0" err="1"/>
              <a:t>berarti</a:t>
            </a:r>
            <a:r>
              <a:rPr lang="en-US" dirty="0"/>
              <a:t> </a:t>
            </a:r>
            <a:r>
              <a:rPr lang="en-US" dirty="0" err="1"/>
              <a:t>persengketaan</a:t>
            </a:r>
            <a:r>
              <a:rPr lang="en-US" dirty="0"/>
              <a:t>, </a:t>
            </a:r>
            <a:r>
              <a:rPr lang="en-US" dirty="0" err="1"/>
              <a:t>perselisihan</a:t>
            </a:r>
            <a:r>
              <a:rPr lang="en-US" dirty="0"/>
              <a:t>, </a:t>
            </a:r>
            <a:r>
              <a:rPr lang="en-US" dirty="0" err="1"/>
              <a:t>percekcokan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pertentangan</a:t>
            </a:r>
            <a:endParaRPr lang="en-US" dirty="0"/>
          </a:p>
          <a:p>
            <a:pPr algn="just"/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Munir</a:t>
            </a:r>
            <a:r>
              <a:rPr lang="en-US" dirty="0"/>
              <a:t> </a:t>
            </a:r>
            <a:r>
              <a:rPr lang="en-US" dirty="0" err="1"/>
              <a:t>Fuadi</a:t>
            </a:r>
            <a:r>
              <a:rPr lang="en-US" dirty="0"/>
              <a:t>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pertentangan</a:t>
            </a:r>
            <a:r>
              <a:rPr lang="en-US" dirty="0"/>
              <a:t> ide, </a:t>
            </a:r>
            <a:r>
              <a:rPr lang="en-US" dirty="0" err="1"/>
              <a:t>presepsi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diantara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fisik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non </a:t>
            </a:r>
            <a:r>
              <a:rPr lang="en-US" dirty="0" err="1"/>
              <a:t>fisik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terbuka</a:t>
            </a:r>
            <a:r>
              <a:rPr lang="en-US" dirty="0"/>
              <a:t> </a:t>
            </a:r>
            <a:r>
              <a:rPr lang="en-US" dirty="0" err="1"/>
              <a:t>ataupun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terbuka</a:t>
            </a:r>
            <a:r>
              <a:rPr lang="en-US" dirty="0"/>
              <a:t>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808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</a:t>
            </a:r>
            <a:r>
              <a:rPr lang="id-ID" dirty="0" err="1" smtClean="0"/>
              <a:t>omulasi</a:t>
            </a:r>
            <a:r>
              <a:rPr lang="id-ID" dirty="0" smtClean="0"/>
              <a:t> gugatan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id-ID" dirty="0"/>
              <a:t>Bentuk penggabungan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 err="1"/>
              <a:t>Komulasi</a:t>
            </a:r>
            <a:r>
              <a:rPr lang="id-ID" dirty="0"/>
              <a:t> subyektif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dirty="0" err="1" smtClean="0"/>
              <a:t>Komulasi</a:t>
            </a:r>
            <a:r>
              <a:rPr lang="id-ID" dirty="0" smtClean="0"/>
              <a:t> objektif</a:t>
            </a:r>
            <a:endParaRPr lang="id-ID" dirty="0"/>
          </a:p>
          <a:p>
            <a:pPr lvl="0"/>
            <a:r>
              <a:rPr lang="id-ID" dirty="0"/>
              <a:t>Beberapa penggabungan yang tidak dibenarkan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dirty="0" smtClean="0"/>
              <a:t>D</a:t>
            </a:r>
            <a:r>
              <a:rPr lang="id-ID" dirty="0" smtClean="0"/>
              <a:t>alam kualitas yang </a:t>
            </a:r>
            <a:r>
              <a:rPr lang="id-ID" dirty="0" err="1" smtClean="0"/>
              <a:t>beerbeda</a:t>
            </a:r>
            <a:endParaRPr lang="id-ID" dirty="0" smtClean="0"/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 smtClean="0"/>
              <a:t>Pemilik </a:t>
            </a:r>
            <a:r>
              <a:rPr lang="id-ID" dirty="0"/>
              <a:t>objek gugatan berbeda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Gugatan yang digabungkan tunduk pada hukum acara yang berbeda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Gugatan tunduk pada kompetensi </a:t>
            </a:r>
            <a:r>
              <a:rPr lang="id-ID" dirty="0" smtClean="0"/>
              <a:t>absolut  </a:t>
            </a:r>
            <a:r>
              <a:rPr lang="id-ID" dirty="0"/>
              <a:t>yang berbeda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Gugatan rekonvensi tidak ada hubungan dengan gugatan </a:t>
            </a:r>
            <a:r>
              <a:rPr lang="id-ID" dirty="0" smtClean="0"/>
              <a:t>konvensi</a:t>
            </a:r>
            <a:endParaRPr lang="id-ID" dirty="0"/>
          </a:p>
          <a:p>
            <a:pPr lvl="0"/>
            <a:r>
              <a:rPr lang="id-ID" dirty="0"/>
              <a:t>Penggabungan gugatan cerai dengan pembagian harta bersama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3650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ihak</a:t>
            </a:r>
            <a:r>
              <a:rPr lang="id-ID" dirty="0" smtClean="0"/>
              <a:t> dalam </a:t>
            </a:r>
            <a:r>
              <a:rPr lang="id-ID" dirty="0" err="1" smtClean="0"/>
              <a:t>G</a:t>
            </a:r>
            <a:r>
              <a:rPr lang="en-US" dirty="0" smtClean="0"/>
              <a:t>u</a:t>
            </a:r>
            <a:r>
              <a:rPr lang="id-ID" dirty="0" err="1" smtClean="0"/>
              <a:t>gatan</a:t>
            </a:r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3" y="1925054"/>
            <a:ext cx="10556331" cy="386614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id-ID" dirty="0"/>
              <a:t>Kekeliruan pihak menimbulkan gugatan </a:t>
            </a:r>
            <a:r>
              <a:rPr lang="id-ID" i="1" dirty="0" err="1"/>
              <a:t>error</a:t>
            </a:r>
            <a:r>
              <a:rPr lang="id-ID" i="1" dirty="0"/>
              <a:t> in Persona</a:t>
            </a:r>
            <a:endParaRPr lang="id-ID" dirty="0"/>
          </a:p>
          <a:p>
            <a:pPr lvl="0" algn="just"/>
            <a:r>
              <a:rPr lang="id-ID" dirty="0"/>
              <a:t>Diskualifikasi In </a:t>
            </a:r>
            <a:r>
              <a:rPr lang="id-ID" dirty="0" smtClean="0"/>
              <a:t>Person. Terjadi </a:t>
            </a:r>
            <a:r>
              <a:rPr lang="id-ID" dirty="0"/>
              <a:t>apabila yang bertindak sebagai penggugat orang yang tidak memenuhi syarat, disebabkan penggugat dalam kondisi berikut :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Tidak mempunyai hak untuk menggugat perkara yang disengketakan.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Tidak cakap melakukan tindakan hukum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Salah </a:t>
            </a:r>
            <a:r>
              <a:rPr lang="id-ID" dirty="0" err="1"/>
              <a:t>sararan</a:t>
            </a:r>
            <a:r>
              <a:rPr lang="id-ID" dirty="0"/>
              <a:t> pihak yang </a:t>
            </a:r>
            <a:r>
              <a:rPr lang="id-ID" dirty="0" smtClean="0"/>
              <a:t>digugat. Mungkin </a:t>
            </a:r>
            <a:r>
              <a:rPr lang="id-ID" dirty="0"/>
              <a:t>saja yang ditarik sebagai tergugat, tidak mempunyai status </a:t>
            </a:r>
            <a:r>
              <a:rPr lang="id-ID" i="1" dirty="0"/>
              <a:t>Legal Persona </a:t>
            </a:r>
            <a:r>
              <a:rPr lang="id-ID" i="1" dirty="0" err="1"/>
              <a:t>Standi</a:t>
            </a:r>
            <a:r>
              <a:rPr lang="id-ID" i="1" dirty="0"/>
              <a:t> in </a:t>
            </a:r>
            <a:r>
              <a:rPr lang="id-ID" i="1" dirty="0" err="1"/>
              <a:t>Judicio</a:t>
            </a:r>
            <a:r>
              <a:rPr lang="id-ID" dirty="0"/>
              <a:t> (yang sah mempunyai wewenang bertindak di pengadilan).</a:t>
            </a:r>
          </a:p>
          <a:p>
            <a:pPr lvl="0"/>
            <a:r>
              <a:rPr lang="id-ID" dirty="0"/>
              <a:t>Gugatan kurang pihak (</a:t>
            </a:r>
            <a:r>
              <a:rPr lang="id-ID" dirty="0" err="1"/>
              <a:t>Plurium</a:t>
            </a:r>
            <a:r>
              <a:rPr lang="id-ID" dirty="0"/>
              <a:t> </a:t>
            </a:r>
            <a:r>
              <a:rPr lang="id-ID" dirty="0" err="1"/>
              <a:t>Litis</a:t>
            </a:r>
            <a:r>
              <a:rPr lang="id-ID" dirty="0"/>
              <a:t> </a:t>
            </a:r>
            <a:r>
              <a:rPr lang="id-ID" dirty="0" err="1"/>
              <a:t>Consortium</a:t>
            </a:r>
            <a:r>
              <a:rPr lang="id-ID" dirty="0" smtClean="0"/>
              <a:t>)</a:t>
            </a:r>
            <a:endParaRPr lang="id-ID" dirty="0"/>
          </a:p>
          <a:p>
            <a:pPr lvl="0"/>
            <a:r>
              <a:rPr lang="id-ID" dirty="0"/>
              <a:t>Akibat hukum kesalahan pihak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Gugatan dianggap tidak memenuhi syarat </a:t>
            </a:r>
            <a:r>
              <a:rPr lang="id-ID" dirty="0" err="1"/>
              <a:t>formil</a:t>
            </a:r>
            <a:r>
              <a:rPr lang="id-ID" dirty="0"/>
              <a:t>, oleh karena itu gugatan dikualifikasi mengandung cacat </a:t>
            </a:r>
            <a:r>
              <a:rPr lang="id-ID" dirty="0" err="1"/>
              <a:t>formil</a:t>
            </a:r>
            <a:r>
              <a:rPr lang="id-ID" dirty="0"/>
              <a:t>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id-ID" dirty="0"/>
              <a:t>Akibat lebih lanjut, gugatan harus dinyatakan tidak dapat diterima.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788443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3775" y="618518"/>
            <a:ext cx="10364451" cy="90072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BAGAN</a:t>
            </a:r>
          </a:p>
        </p:txBody>
      </p:sp>
      <p:grpSp>
        <p:nvGrpSpPr>
          <p:cNvPr id="20483" name="Group 5"/>
          <p:cNvGrpSpPr>
            <a:grpSpLocks/>
          </p:cNvGrpSpPr>
          <p:nvPr/>
        </p:nvGrpSpPr>
        <p:grpSpPr bwMode="auto">
          <a:xfrm>
            <a:off x="2106612" y="1519238"/>
            <a:ext cx="7978775" cy="4364037"/>
            <a:chOff x="1440" y="1800"/>
            <a:chExt cx="9000" cy="5400"/>
          </a:xfrm>
        </p:grpSpPr>
        <p:sp>
          <p:nvSpPr>
            <p:cNvPr id="20485" name="Line 6"/>
            <p:cNvSpPr>
              <a:spLocks noChangeShapeType="1"/>
            </p:cNvSpPr>
            <p:nvPr/>
          </p:nvSpPr>
          <p:spPr bwMode="auto">
            <a:xfrm flipV="1">
              <a:off x="3600" y="2700"/>
              <a:ext cx="0" cy="14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20486" name="Line 7"/>
            <p:cNvSpPr>
              <a:spLocks noChangeShapeType="1"/>
            </p:cNvSpPr>
            <p:nvPr/>
          </p:nvSpPr>
          <p:spPr bwMode="auto">
            <a:xfrm flipV="1">
              <a:off x="8280" y="2700"/>
              <a:ext cx="0" cy="16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20487" name="Line 8"/>
            <p:cNvSpPr>
              <a:spLocks noChangeShapeType="1"/>
            </p:cNvSpPr>
            <p:nvPr/>
          </p:nvSpPr>
          <p:spPr bwMode="auto">
            <a:xfrm flipV="1">
              <a:off x="3060" y="4140"/>
              <a:ext cx="0" cy="198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20488" name="Line 9"/>
            <p:cNvSpPr>
              <a:spLocks noChangeShapeType="1"/>
            </p:cNvSpPr>
            <p:nvPr/>
          </p:nvSpPr>
          <p:spPr bwMode="auto">
            <a:xfrm flipV="1">
              <a:off x="5760" y="4140"/>
              <a:ext cx="0" cy="198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20489" name="AutoShape 10"/>
            <p:cNvSpPr>
              <a:spLocks noChangeArrowheads="1"/>
            </p:cNvSpPr>
            <p:nvPr/>
          </p:nvSpPr>
          <p:spPr bwMode="auto">
            <a:xfrm>
              <a:off x="4320" y="1800"/>
              <a:ext cx="2520" cy="540"/>
            </a:xfrm>
            <a:prstGeom prst="flowChartPreparation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id-ID" sz="1400" b="1">
                  <a:latin typeface="Times New Roman" charset="0"/>
                </a:rPr>
                <a:t>JAWABAN</a:t>
              </a:r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0" name="AutoShape 11"/>
            <p:cNvSpPr>
              <a:spLocks noChangeArrowheads="1"/>
            </p:cNvSpPr>
            <p:nvPr/>
          </p:nvSpPr>
          <p:spPr bwMode="auto">
            <a:xfrm>
              <a:off x="2340" y="3060"/>
              <a:ext cx="2520" cy="540"/>
            </a:xfrm>
            <a:prstGeom prst="flowChartPreparation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id-ID" sz="1400" b="1">
                  <a:latin typeface="Times New Roman" charset="0"/>
                </a:rPr>
                <a:t>EXCEPTIE</a:t>
              </a:r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1" name="AutoShape 12"/>
            <p:cNvSpPr>
              <a:spLocks noChangeArrowheads="1"/>
            </p:cNvSpPr>
            <p:nvPr/>
          </p:nvSpPr>
          <p:spPr bwMode="auto">
            <a:xfrm>
              <a:off x="6300" y="3060"/>
              <a:ext cx="3960" cy="540"/>
            </a:xfrm>
            <a:prstGeom prst="flowChartPreparation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id-ID" sz="1400" b="1">
                  <a:latin typeface="Times New Roman" charset="0"/>
                </a:rPr>
                <a:t>POKOK PERKARA</a:t>
              </a:r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2" name="AutoShape 13"/>
            <p:cNvSpPr>
              <a:spLocks noChangeArrowheads="1"/>
            </p:cNvSpPr>
            <p:nvPr/>
          </p:nvSpPr>
          <p:spPr bwMode="auto">
            <a:xfrm>
              <a:off x="1800" y="4500"/>
              <a:ext cx="2520" cy="540"/>
            </a:xfrm>
            <a:prstGeom prst="flowChartPreparation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id-ID" sz="1400" b="1">
                  <a:latin typeface="Times New Roman" charset="0"/>
                </a:rPr>
                <a:t>PROSESUIL</a:t>
              </a:r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3" name="AutoShape 14"/>
            <p:cNvSpPr>
              <a:spLocks noChangeArrowheads="1"/>
            </p:cNvSpPr>
            <p:nvPr/>
          </p:nvSpPr>
          <p:spPr bwMode="auto">
            <a:xfrm>
              <a:off x="4500" y="4500"/>
              <a:ext cx="2520" cy="540"/>
            </a:xfrm>
            <a:prstGeom prst="flowChartPreparation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id-ID" sz="1400" b="1">
                  <a:latin typeface="Times New Roman" charset="0"/>
                </a:rPr>
                <a:t>MATERIIL</a:t>
              </a:r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4" name="Rectangle 15"/>
            <p:cNvSpPr>
              <a:spLocks noChangeArrowheads="1"/>
            </p:cNvSpPr>
            <p:nvPr/>
          </p:nvSpPr>
          <p:spPr bwMode="auto">
            <a:xfrm>
              <a:off x="1440" y="6120"/>
              <a:ext cx="306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DECLINATOR</a:t>
              </a:r>
            </a:p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DISQUALIFICATOIR</a:t>
              </a:r>
            </a:p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NE BIS IN IDEM</a:t>
              </a:r>
            </a:p>
            <a:p>
              <a:pPr algn="ctr" eaLnBrk="1" hangingPunct="1"/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5" name="Rectangle 16"/>
            <p:cNvSpPr>
              <a:spLocks noChangeArrowheads="1"/>
            </p:cNvSpPr>
            <p:nvPr/>
          </p:nvSpPr>
          <p:spPr bwMode="auto">
            <a:xfrm>
              <a:off x="7380" y="4320"/>
              <a:ext cx="306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1"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MEMBENARKAN</a:t>
              </a:r>
            </a:p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MENOLAK</a:t>
              </a:r>
            </a:p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REFERTE</a:t>
              </a:r>
            </a:p>
            <a:p>
              <a:pPr algn="ctr" eaLnBrk="1" hangingPunct="1"/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6" name="Rectangle 17"/>
            <p:cNvSpPr>
              <a:spLocks noChangeArrowheads="1"/>
            </p:cNvSpPr>
            <p:nvPr/>
          </p:nvSpPr>
          <p:spPr bwMode="auto">
            <a:xfrm>
              <a:off x="4680" y="6120"/>
              <a:ext cx="306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DILATOIR/ TUNDA</a:t>
              </a:r>
            </a:p>
            <a:p>
              <a:pPr algn="ctr" eaLnBrk="1" hangingPunct="1">
                <a:buFont typeface="Wingdings" charset="2"/>
                <a:buChar char="Ø"/>
              </a:pPr>
              <a:r>
                <a:rPr lang="en-US" altLang="id-ID" sz="1400" b="1">
                  <a:latin typeface="Times New Roman" charset="0"/>
                </a:rPr>
                <a:t>PREMPTOIR/ HALANG</a:t>
              </a:r>
            </a:p>
            <a:p>
              <a:pPr algn="ctr" eaLnBrk="1" hangingPunct="1"/>
              <a:endParaRPr lang="en-US" altLang="id-ID" sz="2000" b="1">
                <a:latin typeface="Times New Roman" charset="0"/>
              </a:endParaRPr>
            </a:p>
          </p:txBody>
        </p:sp>
        <p:sp>
          <p:nvSpPr>
            <p:cNvPr id="20497" name="Line 18"/>
            <p:cNvSpPr>
              <a:spLocks noChangeShapeType="1"/>
            </p:cNvSpPr>
            <p:nvPr/>
          </p:nvSpPr>
          <p:spPr bwMode="auto">
            <a:xfrm flipV="1">
              <a:off x="5400" y="2340"/>
              <a:ext cx="0" cy="3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20498" name="Line 19"/>
            <p:cNvSpPr>
              <a:spLocks noChangeShapeType="1"/>
            </p:cNvSpPr>
            <p:nvPr/>
          </p:nvSpPr>
          <p:spPr bwMode="auto">
            <a:xfrm flipV="1">
              <a:off x="3060" y="4140"/>
              <a:ext cx="270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  <p:sp>
          <p:nvSpPr>
            <p:cNvPr id="20499" name="Line 20"/>
            <p:cNvSpPr>
              <a:spLocks noChangeShapeType="1"/>
            </p:cNvSpPr>
            <p:nvPr/>
          </p:nvSpPr>
          <p:spPr bwMode="auto">
            <a:xfrm flipV="1">
              <a:off x="3600" y="2700"/>
              <a:ext cx="46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20484" name="Date Placeholder 18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31AA1E6-063A-4F4A-977D-4E56A760D5F7}" type="datetime1">
              <a:rPr lang="en-US" altLang="id-ID"/>
              <a:pPr eaLnBrk="1" hangingPunct="1"/>
              <a:t>4/10/19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7703459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SITA JAMINAN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</p:spPr>
        <p:txBody>
          <a:bodyPr/>
          <a:lstStyle/>
          <a:p>
            <a:r>
              <a:rPr lang="id-ID" dirty="0" smtClean="0"/>
              <a:t>REVINDICTOIR BESLAGH</a:t>
            </a:r>
          </a:p>
          <a:p>
            <a:r>
              <a:rPr lang="id-ID" dirty="0" smtClean="0"/>
              <a:t>CONSERVATOIR BESLAGH</a:t>
            </a:r>
          </a:p>
          <a:p>
            <a:r>
              <a:rPr lang="id-ID" dirty="0" smtClean="0"/>
              <a:t>PAND BESLAGH</a:t>
            </a:r>
          </a:p>
          <a:p>
            <a:r>
              <a:rPr lang="id-ID" dirty="0" smtClean="0"/>
              <a:t>MARITAL BESLAGH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0457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3600" dirty="0" smtClean="0"/>
              <a:t>PEMBUKTIAN</a:t>
            </a:r>
            <a:endParaRPr lang="id-ID" sz="3600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</p:spPr>
        <p:txBody>
          <a:bodyPr/>
          <a:lstStyle/>
          <a:p>
            <a:r>
              <a:rPr lang="id-ID" dirty="0" smtClean="0"/>
              <a:t>ALAT BUKTI TERTULIS</a:t>
            </a:r>
          </a:p>
          <a:p>
            <a:r>
              <a:rPr lang="id-ID" dirty="0" smtClean="0"/>
              <a:t>SAKSI</a:t>
            </a:r>
          </a:p>
          <a:p>
            <a:r>
              <a:rPr lang="id-ID" dirty="0" smtClean="0"/>
              <a:t>PENGAKUAN</a:t>
            </a:r>
          </a:p>
          <a:p>
            <a:r>
              <a:rPr lang="id-ID" dirty="0" smtClean="0"/>
              <a:t>PERSANGKAAN</a:t>
            </a:r>
          </a:p>
          <a:p>
            <a:r>
              <a:rPr lang="id-ID" dirty="0" smtClean="0"/>
              <a:t>SUMPAH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2141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704" y="618518"/>
            <a:ext cx="10288522" cy="823008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Sistematika</a:t>
            </a:r>
            <a:r>
              <a:rPr lang="en-US" dirty="0" smtClean="0"/>
              <a:t> </a:t>
            </a:r>
            <a:r>
              <a:rPr lang="en-US" dirty="0" err="1" smtClean="0"/>
              <a:t>putusan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80160" y="1527586"/>
            <a:ext cx="8902065" cy="435568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1800" dirty="0" err="1"/>
              <a:t>Isi</a:t>
            </a:r>
            <a:r>
              <a:rPr lang="en-US" sz="1800" dirty="0"/>
              <a:t> minimum </a:t>
            </a:r>
            <a:r>
              <a:rPr lang="en-US" sz="1800" dirty="0" err="1"/>
              <a:t>putusan</a:t>
            </a:r>
            <a:r>
              <a:rPr lang="en-US" sz="1800" dirty="0"/>
              <a:t>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1800" dirty="0" err="1"/>
              <a:t>Kepala</a:t>
            </a:r>
            <a:r>
              <a:rPr lang="en-US" sz="1800" dirty="0"/>
              <a:t> </a:t>
            </a:r>
            <a:r>
              <a:rPr lang="en-US" sz="1800" dirty="0" err="1"/>
              <a:t>putusan</a:t>
            </a:r>
            <a:endParaRPr lang="en-US" sz="1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1800" dirty="0" err="1"/>
              <a:t>Identitas</a:t>
            </a:r>
            <a:r>
              <a:rPr lang="en-US" sz="1800" dirty="0"/>
              <a:t> </a:t>
            </a:r>
            <a:r>
              <a:rPr lang="en-US" sz="1800" dirty="0" err="1"/>
              <a:t>para</a:t>
            </a:r>
            <a:r>
              <a:rPr lang="en-US" sz="1800" dirty="0"/>
              <a:t> </a:t>
            </a:r>
            <a:r>
              <a:rPr lang="en-US" sz="1800" dirty="0" err="1"/>
              <a:t>pihak</a:t>
            </a:r>
            <a:endParaRPr lang="en-US" sz="1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1800" dirty="0" err="1"/>
              <a:t>Duduknya</a:t>
            </a:r>
            <a:r>
              <a:rPr lang="en-US" sz="1800" dirty="0"/>
              <a:t> </a:t>
            </a:r>
            <a:r>
              <a:rPr lang="en-US" sz="1800" dirty="0" err="1"/>
              <a:t>perkara</a:t>
            </a:r>
            <a:endParaRPr lang="en-US" sz="1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1800" dirty="0" err="1"/>
              <a:t>Pertimbangan</a:t>
            </a:r>
            <a:r>
              <a:rPr lang="en-US" sz="1800" dirty="0"/>
              <a:t> hakim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1800" dirty="0"/>
              <a:t>Dictum/</a:t>
            </a:r>
            <a:r>
              <a:rPr lang="en-US" sz="1800" dirty="0" err="1"/>
              <a:t>amar</a:t>
            </a:r>
            <a:r>
              <a:rPr lang="en-US" sz="1800" dirty="0"/>
              <a:t> </a:t>
            </a:r>
            <a:r>
              <a:rPr lang="en-US" sz="1800" dirty="0" err="1"/>
              <a:t>putusan</a:t>
            </a:r>
            <a:endParaRPr lang="en-US" sz="1800" dirty="0"/>
          </a:p>
          <a:p>
            <a:pPr marL="514350" indent="-514350">
              <a:buNone/>
              <a:defRPr/>
            </a:pPr>
            <a:r>
              <a:rPr lang="en-US" sz="1800" dirty="0" err="1"/>
              <a:t>Dapat</a:t>
            </a:r>
            <a:r>
              <a:rPr lang="en-US" sz="1800" dirty="0"/>
              <a:t> </a:t>
            </a:r>
            <a:r>
              <a:rPr lang="en-US" sz="1800" dirty="0" err="1"/>
              <a:t>ditambah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; </a:t>
            </a:r>
          </a:p>
          <a:p>
            <a:pPr marL="514350" indent="-514350">
              <a:defRPr/>
            </a:pPr>
            <a:r>
              <a:rPr lang="en-US" sz="1800" dirty="0" err="1"/>
              <a:t>Biaya</a:t>
            </a:r>
            <a:r>
              <a:rPr lang="en-US" sz="1800" dirty="0"/>
              <a:t> </a:t>
            </a:r>
            <a:r>
              <a:rPr lang="en-US" sz="1800" dirty="0" err="1"/>
              <a:t>perkara</a:t>
            </a:r>
            <a:endParaRPr lang="en-US" sz="1800" dirty="0"/>
          </a:p>
          <a:p>
            <a:pPr marL="514350" indent="-514350">
              <a:defRPr/>
            </a:pPr>
            <a:r>
              <a:rPr lang="en-US" sz="1800" dirty="0" err="1"/>
              <a:t>Disebutkan</a:t>
            </a:r>
            <a:r>
              <a:rPr lang="en-US" sz="1800" dirty="0"/>
              <a:t> </a:t>
            </a:r>
            <a:r>
              <a:rPr lang="en-US" sz="1800" dirty="0" err="1"/>
              <a:t>apakah</a:t>
            </a:r>
            <a:r>
              <a:rPr lang="en-US" sz="1800" dirty="0"/>
              <a:t> </a:t>
            </a:r>
            <a:r>
              <a:rPr lang="en-US" sz="1800" dirty="0" err="1"/>
              <a:t>putusan</a:t>
            </a:r>
            <a:r>
              <a:rPr lang="en-US" sz="1800" dirty="0"/>
              <a:t> </a:t>
            </a:r>
            <a:r>
              <a:rPr lang="en-US" sz="1800" dirty="0" err="1"/>
              <a:t>tsb</a:t>
            </a:r>
            <a:r>
              <a:rPr lang="en-US" sz="1800" dirty="0"/>
              <a:t> </a:t>
            </a:r>
            <a:r>
              <a:rPr lang="en-US" sz="1800" dirty="0" err="1"/>
              <a:t>dihadiri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oleh</a:t>
            </a:r>
            <a:r>
              <a:rPr lang="en-US" sz="1800" dirty="0"/>
              <a:t> </a:t>
            </a:r>
            <a:r>
              <a:rPr lang="en-US" sz="1800" dirty="0" err="1"/>
              <a:t>para</a:t>
            </a:r>
            <a:r>
              <a:rPr lang="en-US" sz="1800" dirty="0"/>
              <a:t> </a:t>
            </a:r>
            <a:r>
              <a:rPr lang="en-US" sz="1800" dirty="0" err="1"/>
              <a:t>pihak</a:t>
            </a:r>
            <a:endParaRPr lang="en-US" sz="1800" dirty="0"/>
          </a:p>
          <a:p>
            <a:pPr marL="514350" indent="-514350">
              <a:defRPr/>
            </a:pPr>
            <a:r>
              <a:rPr lang="en-US" sz="1800" dirty="0" err="1"/>
              <a:t>Setiap</a:t>
            </a:r>
            <a:r>
              <a:rPr lang="en-US" sz="1800" dirty="0"/>
              <a:t> </a:t>
            </a:r>
            <a:r>
              <a:rPr lang="en-US" sz="1800" dirty="0" err="1"/>
              <a:t>put,hr</a:t>
            </a:r>
            <a:r>
              <a:rPr lang="en-US" sz="1800" dirty="0"/>
              <a:t> </a:t>
            </a:r>
            <a:r>
              <a:rPr lang="en-US" sz="1800" dirty="0" err="1"/>
              <a:t>ada</a:t>
            </a:r>
            <a:r>
              <a:rPr lang="en-US" sz="1800" dirty="0"/>
              <a:t> TTD hakim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penitera</a:t>
            </a:r>
            <a:endParaRPr lang="en-US" sz="1800" dirty="0"/>
          </a:p>
        </p:txBody>
      </p:sp>
      <p:sp>
        <p:nvSpPr>
          <p:cNvPr id="81924" name="Date Placeholder 3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942B94-CD08-5847-A261-4BBABE34E2B8}" type="datetime1">
              <a:rPr lang="en-US" altLang="id-ID"/>
              <a:pPr eaLnBrk="1" hangingPunct="1"/>
              <a:t>4/10/19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174948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UPAYA HUKUM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</p:spPr>
        <p:txBody>
          <a:bodyPr/>
          <a:lstStyle/>
          <a:p>
            <a:r>
              <a:rPr lang="id-ID" dirty="0" smtClean="0"/>
              <a:t>UPAYA HUKUM BIASA</a:t>
            </a:r>
          </a:p>
          <a:p>
            <a:r>
              <a:rPr lang="id-ID" dirty="0" smtClean="0"/>
              <a:t>UPAYA HUKUM LUAR BIASA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59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976" y="618517"/>
            <a:ext cx="10256250" cy="1016645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Pelaksanaan</a:t>
            </a:r>
            <a:r>
              <a:rPr lang="en-US" dirty="0" smtClean="0"/>
              <a:t> </a:t>
            </a:r>
            <a:r>
              <a:rPr lang="en-US" dirty="0" err="1" smtClean="0"/>
              <a:t>putusan</a:t>
            </a:r>
            <a:r>
              <a:rPr lang="en-US" dirty="0" smtClean="0"/>
              <a:t> (</a:t>
            </a:r>
            <a:r>
              <a:rPr lang="en-US" dirty="0" err="1" smtClean="0"/>
              <a:t>Eksekusi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818042" y="1893346"/>
            <a:ext cx="8392758" cy="373290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b="1" dirty="0" err="1"/>
              <a:t>Asas</a:t>
            </a:r>
            <a:r>
              <a:rPr lang="en-US" b="1" dirty="0"/>
              <a:t> </a:t>
            </a:r>
            <a:r>
              <a:rPr lang="en-US" b="1" dirty="0" err="1"/>
              <a:t>asas</a:t>
            </a:r>
            <a:r>
              <a:rPr lang="en-US" b="1" dirty="0"/>
              <a:t> </a:t>
            </a:r>
            <a:r>
              <a:rPr lang="en-US" b="1" dirty="0" err="1" smtClean="0"/>
              <a:t>eksekusi</a:t>
            </a:r>
            <a:r>
              <a:rPr lang="en-US" b="1" dirty="0" smtClean="0"/>
              <a:t>: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800" dirty="0" err="1" smtClean="0"/>
              <a:t>Telah</a:t>
            </a:r>
            <a:r>
              <a:rPr lang="en-US" sz="1800" dirty="0" smtClean="0"/>
              <a:t> </a:t>
            </a:r>
            <a:r>
              <a:rPr lang="en-US" sz="1800" dirty="0" err="1"/>
              <a:t>inkracht</a:t>
            </a:r>
            <a:r>
              <a:rPr lang="en-US" sz="1800" dirty="0"/>
              <a:t> van </a:t>
            </a:r>
            <a:r>
              <a:rPr lang="en-US" sz="1800" dirty="0" err="1"/>
              <a:t>gewijsde</a:t>
            </a:r>
            <a:r>
              <a:rPr lang="en-US" sz="1800" dirty="0"/>
              <a:t>, </a:t>
            </a:r>
            <a:r>
              <a:rPr lang="en-US" sz="1800" dirty="0" err="1"/>
              <a:t>kecuali</a:t>
            </a:r>
            <a:r>
              <a:rPr lang="en-US" sz="1800" dirty="0"/>
              <a:t> :</a:t>
            </a:r>
          </a:p>
          <a:p>
            <a:pPr marL="914400" lvl="1" indent="-514350">
              <a:defRPr/>
            </a:pPr>
            <a:r>
              <a:rPr lang="en-US" dirty="0" err="1"/>
              <a:t>UbV</a:t>
            </a:r>
            <a:endParaRPr lang="en-US" dirty="0"/>
          </a:p>
          <a:p>
            <a:pPr marL="914400" lvl="1" indent="-514350">
              <a:defRPr/>
            </a:pPr>
            <a:r>
              <a:rPr lang="en-US" dirty="0" err="1"/>
              <a:t>Provisi</a:t>
            </a:r>
            <a:endParaRPr lang="en-US" dirty="0"/>
          </a:p>
          <a:p>
            <a:pPr marL="914400" lvl="1" indent="-514350">
              <a:defRPr/>
            </a:pPr>
            <a:r>
              <a:rPr lang="en-US" dirty="0" err="1"/>
              <a:t>Akta</a:t>
            </a:r>
            <a:r>
              <a:rPr lang="en-US" dirty="0"/>
              <a:t> </a:t>
            </a:r>
            <a:r>
              <a:rPr lang="en-US" dirty="0" err="1"/>
              <a:t>perdamaian</a:t>
            </a:r>
            <a:endParaRPr lang="en-US" dirty="0"/>
          </a:p>
          <a:p>
            <a:pPr marL="914400" lvl="1" indent="-514350">
              <a:defRPr/>
            </a:pPr>
            <a:r>
              <a:rPr lang="en-US" dirty="0" err="1" smtClean="0"/>
              <a:t>Groose</a:t>
            </a:r>
            <a:r>
              <a:rPr lang="en-US" dirty="0" smtClean="0"/>
              <a:t> </a:t>
            </a:r>
            <a:r>
              <a:rPr lang="en-US" dirty="0" err="1" smtClean="0"/>
              <a:t>akta</a:t>
            </a:r>
            <a:endParaRPr lang="en-US" dirty="0" smtClean="0"/>
          </a:p>
          <a:p>
            <a:pPr marL="457200" indent="-514350">
              <a:buNone/>
              <a:defRPr/>
            </a:pPr>
            <a:r>
              <a:rPr lang="en-US" sz="1800" dirty="0" smtClean="0"/>
              <a:t>2</a:t>
            </a:r>
            <a:r>
              <a:rPr lang="en-US" sz="1800" dirty="0"/>
              <a:t>.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dijalankan</a:t>
            </a:r>
            <a:r>
              <a:rPr lang="en-US" sz="1800" dirty="0"/>
              <a:t> </a:t>
            </a:r>
            <a:r>
              <a:rPr lang="en-US" sz="1800" dirty="0" err="1"/>
              <a:t>secara</a:t>
            </a:r>
            <a:r>
              <a:rPr lang="en-US" sz="1800" dirty="0"/>
              <a:t> </a:t>
            </a:r>
            <a:r>
              <a:rPr lang="en-US" sz="1800" dirty="0" err="1"/>
              <a:t>sukarela</a:t>
            </a:r>
            <a:endParaRPr lang="en-US" sz="1800" dirty="0"/>
          </a:p>
          <a:p>
            <a:pPr marL="457200" indent="-514350">
              <a:buNone/>
              <a:defRPr/>
            </a:pPr>
            <a:r>
              <a:rPr lang="en-US" sz="1800" dirty="0"/>
              <a:t>3. </a:t>
            </a:r>
            <a:r>
              <a:rPr lang="en-US" sz="1800" dirty="0" err="1"/>
              <a:t>Bersifat</a:t>
            </a:r>
            <a:r>
              <a:rPr lang="en-US" sz="1800" dirty="0"/>
              <a:t> </a:t>
            </a:r>
            <a:r>
              <a:rPr lang="en-US" sz="1800" dirty="0" err="1"/>
              <a:t>kondemnatoir</a:t>
            </a:r>
            <a:endParaRPr lang="en-US" sz="1800" dirty="0" smtClean="0"/>
          </a:p>
          <a:p>
            <a:pPr marL="457200" indent="-514350">
              <a:buNone/>
              <a:defRPr/>
            </a:pPr>
            <a:r>
              <a:rPr lang="en-US" sz="1800" dirty="0"/>
              <a:t>4. </a:t>
            </a:r>
            <a:r>
              <a:rPr lang="en-US" sz="1800" dirty="0" err="1"/>
              <a:t>Atas</a:t>
            </a:r>
            <a:r>
              <a:rPr lang="en-US" sz="1800" dirty="0"/>
              <a:t> </a:t>
            </a:r>
            <a:r>
              <a:rPr lang="en-US" sz="1800" dirty="0" err="1"/>
              <a:t>perintah</a:t>
            </a:r>
            <a:r>
              <a:rPr lang="en-US" sz="1800" dirty="0"/>
              <a:t>/</a:t>
            </a:r>
            <a:r>
              <a:rPr lang="en-US" sz="1800" dirty="0" err="1"/>
              <a:t>pimpinan</a:t>
            </a:r>
            <a:r>
              <a:rPr lang="en-US" sz="1800" dirty="0"/>
              <a:t> </a:t>
            </a:r>
            <a:r>
              <a:rPr lang="en-US" sz="1800" dirty="0" err="1"/>
              <a:t>ketua</a:t>
            </a:r>
            <a:r>
              <a:rPr lang="en-US" sz="1800" dirty="0"/>
              <a:t> PN</a:t>
            </a:r>
            <a:endParaRPr lang="en-US" sz="1800" dirty="0" smtClean="0"/>
          </a:p>
        </p:txBody>
      </p:sp>
      <p:sp>
        <p:nvSpPr>
          <p:cNvPr id="94212" name="Date Placeholder 3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B0BC77D-EDE0-0B40-9B54-AFB2875B4498}" type="datetime1">
              <a:rPr lang="en-US" altLang="id-ID"/>
              <a:pPr eaLnBrk="1" hangingPunct="1"/>
              <a:t>4/10/19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66355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err="1"/>
              <a:t>Mekanisme</a:t>
            </a:r>
            <a:r>
              <a:rPr lang="en-US" sz="2400" b="1" dirty="0"/>
              <a:t> </a:t>
            </a:r>
            <a:r>
              <a:rPr lang="en-US" sz="2400" b="1" dirty="0" err="1"/>
              <a:t>Penyelesaian</a:t>
            </a:r>
            <a:r>
              <a:rPr lang="en-US" sz="2400" b="1" dirty="0"/>
              <a:t> </a:t>
            </a:r>
            <a:r>
              <a:rPr lang="en-US" sz="2400" b="1" dirty="0" err="1"/>
              <a:t>Sengketa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/>
              <a:t>(</a:t>
            </a:r>
            <a:r>
              <a:rPr lang="en-US" sz="2400" b="1" i="1" dirty="0"/>
              <a:t>Dispute Settlement Mechanism</a:t>
            </a:r>
            <a:r>
              <a:rPr lang="en-US" sz="2400" b="1" dirty="0"/>
              <a:t>)</a:t>
            </a:r>
            <a:br>
              <a:rPr lang="en-US" sz="2400" b="1" dirty="0"/>
            </a:b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Advokasi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Litigasi</a:t>
            </a:r>
            <a:r>
              <a:rPr lang="en-US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Non </a:t>
            </a:r>
            <a:r>
              <a:rPr lang="en-US" dirty="0" err="1" smtClean="0"/>
              <a:t>Litigasi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7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somasi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algn="just"/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Somasi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diatur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dalam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pasal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1238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KItab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Undang-Undang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Hukum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Perdata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KUHPer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): </a:t>
            </a:r>
            <a:endParaRPr lang="tr-TR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“Si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berutang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adalah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lalai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apabila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dengan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surat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perintah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atau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dengan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sebuah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akta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sejenis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tu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telah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dinyatakan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lalai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atau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demi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perikatannya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sendiri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alah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jika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ni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menetapkan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bahwa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si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berutang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harus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dianggap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lalai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dengan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lewatnya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waktu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yg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ditentukan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.” </a:t>
            </a:r>
          </a:p>
          <a:p>
            <a:pPr algn="just"/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Selanjutnya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dalam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pasal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1243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KUHPer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diatur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bahwa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tuntutan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atas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wanprestasi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suatu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perjanjian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hanya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dapat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dilakukan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apabila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si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berutang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telah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diberi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peringatan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bahwa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ia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melalaikan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kewajibannya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namun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kemudian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ia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tetap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melalaikannya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Peringatan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ini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dilakukan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secara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tertulis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yang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kemudian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kita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kenal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sebagai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somasi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Jadi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somasi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berfungsi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sebagai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peringatan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dari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kreditur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kepada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debitur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untuk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>
                <a:latin typeface="Times New Roman" charset="0"/>
                <a:ea typeface="Times New Roman" charset="0"/>
                <a:cs typeface="Times New Roman" charset="0"/>
              </a:rPr>
              <a:t>melaksanakan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prestasi</a:t>
            </a:r>
            <a:r>
              <a:rPr lang="tr-TR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tr-TR" dirty="0" err="1" smtClean="0">
                <a:latin typeface="Times New Roman" charset="0"/>
                <a:ea typeface="Times New Roman" charset="0"/>
                <a:cs typeface="Times New Roman" charset="0"/>
              </a:rPr>
              <a:t>kewajibannya</a:t>
            </a:r>
            <a:r>
              <a:rPr lang="tr-TR" dirty="0">
                <a:latin typeface="Times New Roman" charset="0"/>
                <a:ea typeface="Times New Roman" charset="0"/>
                <a:cs typeface="Times New Roman" charset="0"/>
              </a:rPr>
              <a:t>).  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9498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SOMASI DALAM HUKUM ACARA PERDATA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algn="just" fontAlgn="base"/>
            <a:r>
              <a:rPr lang="tr-TR" dirty="0" smtClean="0"/>
              <a:t>SOMASI ADALAH  PERINGATAN TERHADAP CALON TERGUGAT. TUJUANNYA </a:t>
            </a:r>
            <a:r>
              <a:rPr lang="tr-TR" dirty="0" err="1" smtClean="0"/>
              <a:t>membeRI</a:t>
            </a:r>
            <a:r>
              <a:rPr lang="tr-TR" dirty="0" smtClean="0"/>
              <a:t> </a:t>
            </a:r>
            <a:r>
              <a:rPr lang="tr-TR" dirty="0" err="1" smtClean="0"/>
              <a:t>kesempatan</a:t>
            </a:r>
            <a:r>
              <a:rPr lang="tr-TR" dirty="0" smtClean="0"/>
              <a:t> </a:t>
            </a:r>
            <a:r>
              <a:rPr lang="tr-TR" dirty="0" err="1"/>
              <a:t>kepada</a:t>
            </a:r>
            <a:r>
              <a:rPr lang="tr-TR" dirty="0"/>
              <a:t> </a:t>
            </a:r>
            <a:r>
              <a:rPr lang="tr-TR" dirty="0" err="1" smtClean="0"/>
              <a:t>PIhak</a:t>
            </a:r>
            <a:r>
              <a:rPr lang="tr-TR" dirty="0" smtClean="0"/>
              <a:t> </a:t>
            </a:r>
            <a:r>
              <a:rPr lang="tr-TR" dirty="0" err="1"/>
              <a:t>calon</a:t>
            </a:r>
            <a:r>
              <a:rPr lang="tr-TR" dirty="0"/>
              <a:t> </a:t>
            </a:r>
            <a:r>
              <a:rPr lang="tr-TR" dirty="0" err="1"/>
              <a:t>tergugat</a:t>
            </a:r>
            <a:r>
              <a:rPr lang="tr-TR" dirty="0"/>
              <a:t> </a:t>
            </a:r>
            <a:r>
              <a:rPr lang="tr-TR" dirty="0" err="1"/>
              <a:t>untuk</a:t>
            </a:r>
            <a:r>
              <a:rPr lang="tr-TR" dirty="0"/>
              <a:t> </a:t>
            </a:r>
            <a:r>
              <a:rPr lang="tr-TR" dirty="0" err="1"/>
              <a:t>berbuat</a:t>
            </a:r>
            <a:r>
              <a:rPr lang="tr-TR" dirty="0"/>
              <a:t> </a:t>
            </a:r>
            <a:r>
              <a:rPr lang="tr-TR" dirty="0" err="1"/>
              <a:t>sesuatu</a:t>
            </a:r>
            <a:r>
              <a:rPr lang="tr-TR" dirty="0"/>
              <a:t> </a:t>
            </a:r>
            <a:r>
              <a:rPr lang="tr-TR" dirty="0" err="1"/>
              <a:t>atau</a:t>
            </a:r>
            <a:r>
              <a:rPr lang="tr-TR" dirty="0"/>
              <a:t> </a:t>
            </a:r>
            <a:r>
              <a:rPr lang="tr-TR" dirty="0" err="1" smtClean="0"/>
              <a:t>menghenTIkan</a:t>
            </a:r>
            <a:r>
              <a:rPr lang="tr-TR" dirty="0" smtClean="0"/>
              <a:t> </a:t>
            </a:r>
            <a:r>
              <a:rPr lang="tr-TR" dirty="0" err="1"/>
              <a:t>suatu</a:t>
            </a:r>
            <a:r>
              <a:rPr lang="tr-TR" dirty="0"/>
              <a:t> </a:t>
            </a:r>
            <a:r>
              <a:rPr lang="tr-TR" dirty="0" err="1"/>
              <a:t>perbuatan</a:t>
            </a:r>
            <a:r>
              <a:rPr lang="tr-TR" dirty="0"/>
              <a:t> </a:t>
            </a:r>
            <a:r>
              <a:rPr lang="tr-TR" dirty="0" err="1" smtClean="0"/>
              <a:t>sebagAImana</a:t>
            </a:r>
            <a:r>
              <a:rPr lang="tr-TR" dirty="0" smtClean="0"/>
              <a:t> </a:t>
            </a:r>
            <a:r>
              <a:rPr lang="tr-TR" dirty="0" err="1"/>
              <a:t>tuntutan</a:t>
            </a:r>
            <a:r>
              <a:rPr lang="tr-TR" dirty="0"/>
              <a:t> </a:t>
            </a:r>
            <a:r>
              <a:rPr lang="tr-TR" dirty="0" err="1" smtClean="0"/>
              <a:t>PIhak</a:t>
            </a:r>
            <a:r>
              <a:rPr lang="tr-TR" dirty="0" smtClean="0"/>
              <a:t> </a:t>
            </a:r>
            <a:r>
              <a:rPr lang="tr-TR" dirty="0" err="1"/>
              <a:t>penggugat</a:t>
            </a:r>
            <a:r>
              <a:rPr lang="tr-TR" dirty="0"/>
              <a:t>. </a:t>
            </a:r>
            <a:endParaRPr lang="tr-TR" dirty="0" smtClean="0"/>
          </a:p>
          <a:p>
            <a:pPr algn="just" fontAlgn="base"/>
            <a:r>
              <a:rPr lang="tr-TR" dirty="0" smtClean="0"/>
              <a:t>Cara INI </a:t>
            </a:r>
            <a:r>
              <a:rPr lang="tr-TR" dirty="0" err="1" smtClean="0"/>
              <a:t>efektIf</a:t>
            </a:r>
            <a:r>
              <a:rPr lang="tr-TR" dirty="0" smtClean="0"/>
              <a:t> </a:t>
            </a:r>
            <a:r>
              <a:rPr lang="tr-TR" dirty="0" err="1"/>
              <a:t>untuk</a:t>
            </a:r>
            <a:r>
              <a:rPr lang="tr-TR" dirty="0"/>
              <a:t> </a:t>
            </a:r>
            <a:r>
              <a:rPr lang="tr-TR" dirty="0" err="1" smtClean="0"/>
              <a:t>menyelesAIkan</a:t>
            </a:r>
            <a:r>
              <a:rPr lang="tr-TR" dirty="0" smtClean="0"/>
              <a:t> </a:t>
            </a:r>
            <a:r>
              <a:rPr lang="tr-TR" dirty="0" err="1"/>
              <a:t>sengketa</a:t>
            </a:r>
            <a:r>
              <a:rPr lang="tr-TR" dirty="0"/>
              <a:t> </a:t>
            </a:r>
            <a:r>
              <a:rPr lang="tr-TR" dirty="0" err="1"/>
              <a:t>sebelum</a:t>
            </a:r>
            <a:r>
              <a:rPr lang="tr-TR" dirty="0"/>
              <a:t> </a:t>
            </a:r>
            <a:r>
              <a:rPr lang="tr-TR" dirty="0" err="1"/>
              <a:t>perkara</a:t>
            </a:r>
            <a:r>
              <a:rPr lang="tr-TR" dirty="0"/>
              <a:t> </a:t>
            </a:r>
            <a:r>
              <a:rPr lang="tr-TR" dirty="0" err="1" smtClean="0"/>
              <a:t>DIajukan</a:t>
            </a:r>
            <a:r>
              <a:rPr lang="tr-TR" dirty="0" smtClean="0"/>
              <a:t> </a:t>
            </a:r>
            <a:r>
              <a:rPr lang="tr-TR" dirty="0"/>
              <a:t>ke </a:t>
            </a:r>
            <a:r>
              <a:rPr lang="tr-TR" dirty="0" err="1" smtClean="0"/>
              <a:t>pengaDIlan</a:t>
            </a:r>
            <a:r>
              <a:rPr lang="tr-TR" dirty="0"/>
              <a:t>. </a:t>
            </a:r>
            <a:r>
              <a:rPr lang="tr-TR" dirty="0" err="1" smtClean="0"/>
              <a:t>SomasI</a:t>
            </a:r>
            <a:r>
              <a:rPr lang="tr-TR" dirty="0" smtClean="0"/>
              <a:t> </a:t>
            </a:r>
            <a:r>
              <a:rPr lang="tr-TR" dirty="0" err="1" smtClean="0"/>
              <a:t>BIsa</a:t>
            </a:r>
            <a:r>
              <a:rPr lang="tr-TR" dirty="0" smtClean="0"/>
              <a:t> </a:t>
            </a:r>
            <a:r>
              <a:rPr lang="tr-TR" dirty="0" err="1" smtClean="0"/>
              <a:t>DIlakukan</a:t>
            </a:r>
            <a:r>
              <a:rPr lang="tr-TR" dirty="0" smtClean="0"/>
              <a:t> </a:t>
            </a:r>
            <a:r>
              <a:rPr lang="tr-TR" dirty="0" err="1" smtClean="0"/>
              <a:t>IndIVIdual</a:t>
            </a:r>
            <a:r>
              <a:rPr lang="tr-TR" dirty="0" smtClean="0"/>
              <a:t> </a:t>
            </a:r>
            <a:r>
              <a:rPr lang="tr-TR" dirty="0" err="1"/>
              <a:t>atau</a:t>
            </a:r>
            <a:r>
              <a:rPr lang="tr-TR" dirty="0"/>
              <a:t> </a:t>
            </a:r>
            <a:r>
              <a:rPr lang="tr-TR" dirty="0" err="1" smtClean="0"/>
              <a:t>kolekIf</a:t>
            </a:r>
            <a:r>
              <a:rPr lang="tr-TR" dirty="0" smtClean="0"/>
              <a:t> </a:t>
            </a:r>
            <a:r>
              <a:rPr lang="tr-TR" dirty="0" err="1" smtClean="0"/>
              <a:t>bAIk</a:t>
            </a:r>
            <a:r>
              <a:rPr lang="tr-TR" dirty="0" smtClean="0"/>
              <a:t> </a:t>
            </a:r>
            <a:r>
              <a:rPr lang="tr-TR" dirty="0" err="1"/>
              <a:t>oleh</a:t>
            </a:r>
            <a:r>
              <a:rPr lang="tr-TR" dirty="0"/>
              <a:t> </a:t>
            </a:r>
            <a:r>
              <a:rPr lang="tr-TR" dirty="0" err="1"/>
              <a:t>kuasa</a:t>
            </a:r>
            <a:r>
              <a:rPr lang="tr-TR" dirty="0"/>
              <a:t> </a:t>
            </a:r>
            <a:r>
              <a:rPr lang="tr-TR" dirty="0" err="1"/>
              <a:t>hukum</a:t>
            </a:r>
            <a:r>
              <a:rPr lang="tr-TR" dirty="0"/>
              <a:t> </a:t>
            </a:r>
            <a:r>
              <a:rPr lang="tr-TR" dirty="0" err="1"/>
              <a:t>maupun</a:t>
            </a:r>
            <a:r>
              <a:rPr lang="tr-TR" dirty="0"/>
              <a:t> </a:t>
            </a:r>
            <a:r>
              <a:rPr lang="tr-TR" dirty="0" err="1" smtClean="0"/>
              <a:t>pIhak</a:t>
            </a:r>
            <a:r>
              <a:rPr lang="tr-TR" dirty="0" smtClean="0"/>
              <a:t> </a:t>
            </a:r>
            <a:r>
              <a:rPr lang="tr-TR" dirty="0" err="1"/>
              <a:t>yang</a:t>
            </a:r>
            <a:r>
              <a:rPr lang="tr-TR" dirty="0"/>
              <a:t> </a:t>
            </a:r>
            <a:r>
              <a:rPr lang="tr-TR" dirty="0" err="1" smtClean="0"/>
              <a:t>DIrugIkan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calon</a:t>
            </a:r>
            <a:r>
              <a:rPr lang="tr-TR" dirty="0"/>
              <a:t> </a:t>
            </a:r>
            <a:r>
              <a:rPr lang="tr-TR" dirty="0" err="1"/>
              <a:t>penggugat</a:t>
            </a:r>
            <a:r>
              <a:rPr lang="tr-TR" dirty="0" smtClean="0"/>
              <a:t>).</a:t>
            </a:r>
          </a:p>
          <a:p>
            <a:pPr algn="just" fontAlgn="base"/>
            <a:r>
              <a:rPr lang="tr-TR" dirty="0" err="1" smtClean="0"/>
              <a:t>Dasar</a:t>
            </a:r>
            <a:r>
              <a:rPr lang="tr-TR" dirty="0" smtClean="0"/>
              <a:t> </a:t>
            </a:r>
            <a:r>
              <a:rPr lang="tr-TR" dirty="0" err="1"/>
              <a:t>hukum</a:t>
            </a:r>
            <a:r>
              <a:rPr lang="tr-TR" dirty="0"/>
              <a:t> </a:t>
            </a:r>
            <a:r>
              <a:rPr lang="tr-TR" dirty="0" err="1" smtClean="0"/>
              <a:t>somasI</a:t>
            </a:r>
            <a:r>
              <a:rPr lang="tr-TR" dirty="0" smtClean="0"/>
              <a:t> </a:t>
            </a:r>
            <a:r>
              <a:rPr lang="tr-TR" dirty="0" err="1" smtClean="0"/>
              <a:t>terdapat</a:t>
            </a:r>
            <a:r>
              <a:rPr lang="tr-TR" dirty="0" smtClean="0"/>
              <a:t> </a:t>
            </a:r>
            <a:r>
              <a:rPr lang="tr-TR" dirty="0" err="1"/>
              <a:t>dalam</a:t>
            </a:r>
            <a:r>
              <a:rPr lang="tr-TR" dirty="0"/>
              <a:t> </a:t>
            </a:r>
            <a:r>
              <a:rPr lang="tr-TR" b="1" dirty="0" err="1"/>
              <a:t>Pasal</a:t>
            </a:r>
            <a:r>
              <a:rPr lang="tr-TR" b="1" dirty="0"/>
              <a:t> 1238 </a:t>
            </a:r>
            <a:r>
              <a:rPr lang="tr-TR" b="1" dirty="0" err="1" smtClean="0"/>
              <a:t>KUHPerdata</a:t>
            </a:r>
            <a:r>
              <a:rPr lang="tr-TR" b="1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506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C</a:t>
            </a:r>
            <a:r>
              <a:rPr lang="id-ID" dirty="0" smtClean="0"/>
              <a:t>ara penyampaian somasi</a:t>
            </a:r>
            <a:endParaRPr lang="id-ID" dirty="0"/>
          </a:p>
        </p:txBody>
      </p:sp>
      <p:sp>
        <p:nvSpPr>
          <p:cNvPr id="3" name="Tampungan Konten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algn="just" fontAlgn="base"/>
            <a:r>
              <a:rPr lang="tr-TR" dirty="0" err="1"/>
              <a:t>Pembuatan</a:t>
            </a:r>
            <a:r>
              <a:rPr lang="tr-TR" dirty="0"/>
              <a:t> </a:t>
            </a:r>
            <a:r>
              <a:rPr lang="tr-TR" dirty="0" err="1"/>
              <a:t>atau</a:t>
            </a:r>
            <a:r>
              <a:rPr lang="tr-TR" dirty="0"/>
              <a:t> </a:t>
            </a:r>
            <a:r>
              <a:rPr lang="tr-TR" dirty="0" err="1"/>
              <a:t>perumusan</a:t>
            </a:r>
            <a:r>
              <a:rPr lang="tr-TR" dirty="0"/>
              <a:t> </a:t>
            </a:r>
            <a:r>
              <a:rPr lang="tr-TR" dirty="0" err="1"/>
              <a:t>somaSI</a:t>
            </a:r>
            <a:r>
              <a:rPr lang="tr-TR" dirty="0"/>
              <a:t>  </a:t>
            </a:r>
            <a:r>
              <a:rPr lang="tr-TR" dirty="0" err="1"/>
              <a:t>tIdak</a:t>
            </a:r>
            <a:r>
              <a:rPr lang="tr-TR" dirty="0"/>
              <a:t> </a:t>
            </a:r>
            <a:r>
              <a:rPr lang="tr-TR" dirty="0" err="1"/>
              <a:t>memIlIKI</a:t>
            </a:r>
            <a:r>
              <a:rPr lang="tr-TR" dirty="0"/>
              <a:t> </a:t>
            </a:r>
            <a:r>
              <a:rPr lang="tr-TR" dirty="0" err="1"/>
              <a:t>aturan</a:t>
            </a:r>
            <a:r>
              <a:rPr lang="tr-TR" dirty="0"/>
              <a:t> </a:t>
            </a:r>
            <a:r>
              <a:rPr lang="tr-TR" dirty="0" err="1"/>
              <a:t>baku</a:t>
            </a:r>
            <a:r>
              <a:rPr lang="tr-TR" dirty="0"/>
              <a:t> </a:t>
            </a:r>
            <a:r>
              <a:rPr lang="tr-TR" dirty="0" err="1"/>
              <a:t>artInya</a:t>
            </a:r>
            <a:r>
              <a:rPr lang="tr-TR" dirty="0"/>
              <a:t> </a:t>
            </a:r>
            <a:r>
              <a:rPr lang="tr-TR" dirty="0" err="1"/>
              <a:t>PIhak</a:t>
            </a:r>
            <a:r>
              <a:rPr lang="tr-TR" dirty="0"/>
              <a:t> </a:t>
            </a:r>
            <a:r>
              <a:rPr lang="tr-TR" dirty="0" err="1"/>
              <a:t>pengIRIm</a:t>
            </a:r>
            <a:r>
              <a:rPr lang="tr-TR" dirty="0"/>
              <a:t> </a:t>
            </a:r>
            <a:r>
              <a:rPr lang="tr-TR" dirty="0" err="1"/>
              <a:t>bebas</a:t>
            </a:r>
            <a:r>
              <a:rPr lang="tr-TR" dirty="0"/>
              <a:t> </a:t>
            </a:r>
            <a:r>
              <a:rPr lang="tr-TR" dirty="0" err="1"/>
              <a:t>menentukan</a:t>
            </a:r>
            <a:r>
              <a:rPr lang="tr-TR" dirty="0"/>
              <a:t> </a:t>
            </a:r>
            <a:r>
              <a:rPr lang="tr-TR" dirty="0" err="1"/>
              <a:t>perumusan</a:t>
            </a:r>
            <a:r>
              <a:rPr lang="tr-TR" dirty="0"/>
              <a:t> </a:t>
            </a:r>
            <a:r>
              <a:rPr lang="tr-TR" dirty="0" err="1"/>
              <a:t>IsI</a:t>
            </a:r>
            <a:r>
              <a:rPr lang="tr-TR" dirty="0"/>
              <a:t>  </a:t>
            </a:r>
            <a:r>
              <a:rPr lang="tr-TR" dirty="0" err="1"/>
              <a:t>daRI</a:t>
            </a:r>
            <a:r>
              <a:rPr lang="tr-TR" dirty="0"/>
              <a:t> </a:t>
            </a:r>
            <a:r>
              <a:rPr lang="tr-TR" dirty="0" err="1"/>
              <a:t>somaSI</a:t>
            </a:r>
            <a:r>
              <a:rPr lang="tr-TR" dirty="0"/>
              <a:t>, </a:t>
            </a:r>
            <a:r>
              <a:rPr lang="tr-TR" dirty="0" err="1"/>
              <a:t>tetapI</a:t>
            </a:r>
            <a:r>
              <a:rPr lang="tr-TR" dirty="0"/>
              <a:t> </a:t>
            </a:r>
            <a:r>
              <a:rPr lang="tr-TR" dirty="0" err="1"/>
              <a:t>pengIrIm</a:t>
            </a:r>
            <a:r>
              <a:rPr lang="tr-TR" dirty="0"/>
              <a:t> </a:t>
            </a:r>
            <a:r>
              <a:rPr lang="tr-TR" dirty="0" err="1"/>
              <a:t>wajIb</a:t>
            </a:r>
            <a:r>
              <a:rPr lang="tr-TR" dirty="0"/>
              <a:t> </a:t>
            </a:r>
            <a:r>
              <a:rPr lang="tr-TR" dirty="0" err="1"/>
              <a:t>menetukan</a:t>
            </a:r>
            <a:r>
              <a:rPr lang="tr-TR" dirty="0"/>
              <a:t> </a:t>
            </a:r>
            <a:r>
              <a:rPr lang="tr-TR" dirty="0" err="1"/>
              <a:t>secara</a:t>
            </a:r>
            <a:r>
              <a:rPr lang="tr-TR" dirty="0"/>
              <a:t> </a:t>
            </a:r>
            <a:r>
              <a:rPr lang="tr-TR" dirty="0" err="1"/>
              <a:t>tegas</a:t>
            </a:r>
            <a:r>
              <a:rPr lang="tr-TR" dirty="0"/>
              <a:t> </a:t>
            </a:r>
            <a:r>
              <a:rPr lang="tr-TR" dirty="0" err="1"/>
              <a:t>sIapa</a:t>
            </a:r>
            <a:r>
              <a:rPr lang="tr-TR" dirty="0"/>
              <a:t> </a:t>
            </a:r>
            <a:r>
              <a:rPr lang="tr-TR" dirty="0" err="1"/>
              <a:t>pIhak</a:t>
            </a:r>
            <a:r>
              <a:rPr lang="tr-TR" dirty="0"/>
              <a:t> </a:t>
            </a:r>
            <a:r>
              <a:rPr lang="tr-TR" dirty="0" err="1"/>
              <a:t>yang</a:t>
            </a:r>
            <a:r>
              <a:rPr lang="tr-TR" dirty="0"/>
              <a:t> </a:t>
            </a:r>
            <a:r>
              <a:rPr lang="tr-TR" dirty="0" err="1"/>
              <a:t>dItujukan</a:t>
            </a:r>
            <a:r>
              <a:rPr lang="tr-TR" dirty="0"/>
              <a:t>, </a:t>
            </a:r>
            <a:r>
              <a:rPr lang="tr-TR" dirty="0" err="1"/>
              <a:t>masalah</a:t>
            </a:r>
            <a:r>
              <a:rPr lang="tr-TR" dirty="0"/>
              <a:t> </a:t>
            </a:r>
            <a:r>
              <a:rPr lang="tr-TR" dirty="0" err="1"/>
              <a:t>yang</a:t>
            </a:r>
            <a:r>
              <a:rPr lang="tr-TR" dirty="0"/>
              <a:t> </a:t>
            </a:r>
            <a:r>
              <a:rPr lang="tr-TR" dirty="0" err="1"/>
              <a:t>dIsomasIkan</a:t>
            </a:r>
            <a:r>
              <a:rPr lang="tr-TR" dirty="0"/>
              <a:t>, dan </a:t>
            </a:r>
            <a:r>
              <a:rPr lang="tr-TR" dirty="0" err="1"/>
              <a:t>apa</a:t>
            </a:r>
            <a:r>
              <a:rPr lang="tr-TR" dirty="0"/>
              <a:t> </a:t>
            </a:r>
            <a:r>
              <a:rPr lang="tr-TR" dirty="0" err="1"/>
              <a:t>yang</a:t>
            </a:r>
            <a:r>
              <a:rPr lang="tr-TR" dirty="0"/>
              <a:t> </a:t>
            </a:r>
            <a:r>
              <a:rPr lang="tr-TR" dirty="0" err="1"/>
              <a:t>menjaDI</a:t>
            </a:r>
            <a:r>
              <a:rPr lang="tr-TR" dirty="0"/>
              <a:t>  </a:t>
            </a:r>
            <a:r>
              <a:rPr lang="tr-TR" dirty="0" err="1"/>
              <a:t>kehendak</a:t>
            </a:r>
            <a:r>
              <a:rPr lang="tr-TR" dirty="0"/>
              <a:t> </a:t>
            </a:r>
            <a:r>
              <a:rPr lang="tr-TR" dirty="0" err="1"/>
              <a:t>pengIrIm</a:t>
            </a:r>
            <a:r>
              <a:rPr lang="tr-TR" dirty="0"/>
              <a:t> </a:t>
            </a:r>
            <a:r>
              <a:rPr lang="tr-TR" dirty="0" err="1"/>
              <a:t>somasI</a:t>
            </a:r>
            <a:r>
              <a:rPr lang="tr-TR" dirty="0"/>
              <a:t> </a:t>
            </a:r>
            <a:r>
              <a:rPr lang="tr-TR" dirty="0" err="1"/>
              <a:t>yang</a:t>
            </a:r>
            <a:r>
              <a:rPr lang="tr-TR" dirty="0"/>
              <a:t> </a:t>
            </a:r>
            <a:r>
              <a:rPr lang="tr-TR" dirty="0" err="1"/>
              <a:t>harus</a:t>
            </a:r>
            <a:r>
              <a:rPr lang="tr-TR" dirty="0"/>
              <a:t> </a:t>
            </a:r>
            <a:r>
              <a:rPr lang="tr-TR" dirty="0" err="1"/>
              <a:t>dIlaksanakan</a:t>
            </a:r>
            <a:r>
              <a:rPr lang="tr-TR" dirty="0"/>
              <a:t> </a:t>
            </a:r>
            <a:r>
              <a:rPr lang="tr-TR" dirty="0" err="1"/>
              <a:t>oleh</a:t>
            </a:r>
            <a:r>
              <a:rPr lang="tr-TR" dirty="0"/>
              <a:t> </a:t>
            </a:r>
            <a:r>
              <a:rPr lang="tr-TR" dirty="0" err="1"/>
              <a:t>pIhak</a:t>
            </a:r>
            <a:r>
              <a:rPr lang="tr-TR" dirty="0"/>
              <a:t> </a:t>
            </a:r>
            <a:r>
              <a:rPr lang="tr-TR" dirty="0" err="1"/>
              <a:t>penerIma</a:t>
            </a:r>
            <a:r>
              <a:rPr lang="tr-TR" dirty="0"/>
              <a:t> </a:t>
            </a:r>
            <a:r>
              <a:rPr lang="tr-TR" dirty="0" err="1"/>
              <a:t>somasI</a:t>
            </a:r>
            <a:r>
              <a:rPr lang="tr-TR" dirty="0"/>
              <a:t>. </a:t>
            </a:r>
            <a:endParaRPr lang="tr-TR" dirty="0" smtClean="0"/>
          </a:p>
          <a:p>
            <a:pPr algn="just" fontAlgn="base"/>
            <a:r>
              <a:rPr lang="tr-TR" b="1" dirty="0" err="1" smtClean="0"/>
              <a:t>Perlu</a:t>
            </a:r>
            <a:r>
              <a:rPr lang="tr-TR" b="1" dirty="0" smtClean="0"/>
              <a:t> </a:t>
            </a:r>
            <a:r>
              <a:rPr lang="tr-TR" b="1" dirty="0" err="1"/>
              <a:t>dIIngat</a:t>
            </a:r>
            <a:r>
              <a:rPr lang="tr-TR" b="1" dirty="0"/>
              <a:t> </a:t>
            </a:r>
            <a:r>
              <a:rPr lang="tr-TR" b="1" dirty="0" err="1"/>
              <a:t>bahwa</a:t>
            </a:r>
            <a:r>
              <a:rPr lang="tr-TR" b="1" dirty="0"/>
              <a:t> </a:t>
            </a:r>
            <a:r>
              <a:rPr lang="tr-TR" b="1" dirty="0" err="1"/>
              <a:t>pengIrIm</a:t>
            </a:r>
            <a:r>
              <a:rPr lang="tr-TR" b="1" dirty="0"/>
              <a:t> </a:t>
            </a:r>
            <a:r>
              <a:rPr lang="tr-TR" b="1" dirty="0" err="1"/>
              <a:t>somasI</a:t>
            </a:r>
            <a:r>
              <a:rPr lang="tr-TR" b="1" dirty="0"/>
              <a:t> </a:t>
            </a:r>
            <a:r>
              <a:rPr lang="tr-TR" b="1" dirty="0" err="1"/>
              <a:t>wajIb</a:t>
            </a:r>
            <a:r>
              <a:rPr lang="tr-TR" b="1" dirty="0"/>
              <a:t> </a:t>
            </a:r>
            <a:r>
              <a:rPr lang="tr-TR" b="1" dirty="0" err="1"/>
              <a:t>membuat</a:t>
            </a:r>
            <a:r>
              <a:rPr lang="tr-TR" b="1" dirty="0"/>
              <a:t> </a:t>
            </a:r>
            <a:r>
              <a:rPr lang="tr-TR" b="1" dirty="0" err="1"/>
              <a:t>suatu</a:t>
            </a:r>
            <a:r>
              <a:rPr lang="tr-TR" b="1" dirty="0"/>
              <a:t> </a:t>
            </a:r>
            <a:r>
              <a:rPr lang="tr-TR" b="1" dirty="0" err="1"/>
              <a:t>berIta</a:t>
            </a:r>
            <a:r>
              <a:rPr lang="tr-TR" b="1" dirty="0"/>
              <a:t> acara </a:t>
            </a:r>
            <a:r>
              <a:rPr lang="tr-TR" b="1" dirty="0" err="1"/>
              <a:t>penerImaan</a:t>
            </a:r>
            <a:r>
              <a:rPr lang="tr-TR" b="1" dirty="0"/>
              <a:t> </a:t>
            </a:r>
            <a:r>
              <a:rPr lang="tr-TR" b="1" dirty="0" err="1"/>
              <a:t>somasi</a:t>
            </a:r>
            <a:r>
              <a:rPr lang="tr-TR" b="1" dirty="0"/>
              <a:t> </a:t>
            </a:r>
            <a:r>
              <a:rPr lang="tr-TR" b="1" dirty="0" err="1"/>
              <a:t>kepada</a:t>
            </a:r>
            <a:r>
              <a:rPr lang="tr-TR" b="1" dirty="0"/>
              <a:t> </a:t>
            </a:r>
            <a:r>
              <a:rPr lang="tr-TR" b="1" dirty="0" err="1"/>
              <a:t>pIhak</a:t>
            </a:r>
            <a:r>
              <a:rPr lang="tr-TR" b="1" dirty="0"/>
              <a:t> </a:t>
            </a:r>
            <a:r>
              <a:rPr lang="tr-TR" b="1" dirty="0" err="1"/>
              <a:t>calon</a:t>
            </a:r>
            <a:r>
              <a:rPr lang="tr-TR" b="1" dirty="0"/>
              <a:t> </a:t>
            </a:r>
            <a:r>
              <a:rPr lang="tr-TR" b="1" dirty="0" err="1"/>
              <a:t>tergugat</a:t>
            </a:r>
            <a:r>
              <a:rPr lang="tr-TR" b="1" dirty="0"/>
              <a:t>, hal INI </a:t>
            </a:r>
            <a:r>
              <a:rPr lang="tr-TR" b="1" dirty="0" err="1"/>
              <a:t>untuk</a:t>
            </a:r>
            <a:r>
              <a:rPr lang="tr-TR" b="1" dirty="0"/>
              <a:t> </a:t>
            </a:r>
            <a:r>
              <a:rPr lang="tr-TR" b="1" dirty="0" err="1"/>
              <a:t>membuktIkan</a:t>
            </a:r>
            <a:r>
              <a:rPr lang="tr-TR" b="1" dirty="0"/>
              <a:t> </a:t>
            </a:r>
            <a:r>
              <a:rPr lang="tr-TR" b="1" dirty="0" err="1"/>
              <a:t>bahwa</a:t>
            </a:r>
            <a:r>
              <a:rPr lang="tr-TR" b="1" dirty="0"/>
              <a:t> </a:t>
            </a:r>
            <a:r>
              <a:rPr lang="tr-TR" b="1" dirty="0" err="1"/>
              <a:t>penggugat</a:t>
            </a:r>
            <a:r>
              <a:rPr lang="tr-TR" b="1" dirty="0"/>
              <a:t> </a:t>
            </a:r>
            <a:r>
              <a:rPr lang="tr-TR" b="1" dirty="0" err="1"/>
              <a:t>telah</a:t>
            </a:r>
            <a:r>
              <a:rPr lang="tr-TR" b="1" dirty="0"/>
              <a:t> </a:t>
            </a:r>
            <a:r>
              <a:rPr lang="tr-TR" b="1" dirty="0" err="1"/>
              <a:t>berItIkad</a:t>
            </a:r>
            <a:r>
              <a:rPr lang="tr-TR" b="1" dirty="0"/>
              <a:t> </a:t>
            </a:r>
            <a:r>
              <a:rPr lang="tr-TR" b="1" dirty="0" err="1"/>
              <a:t>baIk</a:t>
            </a:r>
            <a:r>
              <a:rPr lang="tr-TR" b="1" dirty="0"/>
              <a:t> </a:t>
            </a:r>
            <a:r>
              <a:rPr lang="tr-TR" b="1" dirty="0" err="1"/>
              <a:t>menyelesaIkan</a:t>
            </a:r>
            <a:r>
              <a:rPr lang="tr-TR" b="1" dirty="0"/>
              <a:t> </a:t>
            </a:r>
            <a:r>
              <a:rPr lang="tr-TR" b="1" dirty="0" err="1"/>
              <a:t>perkaranya</a:t>
            </a:r>
            <a:r>
              <a:rPr lang="tr-TR" b="1" dirty="0"/>
              <a:t> </a:t>
            </a:r>
            <a:r>
              <a:rPr lang="tr-TR" b="1" dirty="0" err="1"/>
              <a:t>secara</a:t>
            </a:r>
            <a:r>
              <a:rPr lang="tr-TR" b="1" dirty="0"/>
              <a:t> </a:t>
            </a:r>
            <a:r>
              <a:rPr lang="tr-TR" b="1" dirty="0" err="1"/>
              <a:t>damaI</a:t>
            </a:r>
            <a:r>
              <a:rPr lang="tr-TR" b="1" dirty="0"/>
              <a:t> </a:t>
            </a:r>
            <a:r>
              <a:rPr lang="tr-TR" b="1" dirty="0" err="1"/>
              <a:t>sebelum</a:t>
            </a:r>
            <a:r>
              <a:rPr lang="tr-TR" b="1" dirty="0"/>
              <a:t> </a:t>
            </a:r>
            <a:r>
              <a:rPr lang="tr-TR" b="1" dirty="0" err="1"/>
              <a:t>akhIrnya</a:t>
            </a:r>
            <a:r>
              <a:rPr lang="tr-TR" b="1" dirty="0"/>
              <a:t> </a:t>
            </a:r>
            <a:r>
              <a:rPr lang="tr-TR" b="1" dirty="0" err="1"/>
              <a:t>berperkara</a:t>
            </a:r>
            <a:r>
              <a:rPr lang="tr-TR" b="1" dirty="0"/>
              <a:t> </a:t>
            </a:r>
            <a:r>
              <a:rPr lang="tr-TR" b="1" dirty="0" err="1"/>
              <a:t>dI</a:t>
            </a:r>
            <a:r>
              <a:rPr lang="tr-TR" b="1" dirty="0"/>
              <a:t> </a:t>
            </a:r>
            <a:r>
              <a:rPr lang="tr-TR" b="1" dirty="0" err="1"/>
              <a:t>pengadIlan</a:t>
            </a:r>
            <a:r>
              <a:rPr lang="tr-TR" b="1" dirty="0"/>
              <a:t> (hal </a:t>
            </a:r>
            <a:r>
              <a:rPr lang="tr-TR" b="1" dirty="0" err="1"/>
              <a:t>InI</a:t>
            </a:r>
            <a:r>
              <a:rPr lang="tr-TR" b="1" dirty="0"/>
              <a:t> </a:t>
            </a:r>
            <a:r>
              <a:rPr lang="tr-TR" b="1" dirty="0" err="1"/>
              <a:t>memberIkan</a:t>
            </a:r>
            <a:r>
              <a:rPr lang="tr-TR" b="1" dirty="0"/>
              <a:t> </a:t>
            </a:r>
            <a:r>
              <a:rPr lang="tr-TR" b="1" dirty="0" err="1"/>
              <a:t>penIlaIan</a:t>
            </a:r>
            <a:r>
              <a:rPr lang="tr-TR" b="1" dirty="0"/>
              <a:t> </a:t>
            </a:r>
            <a:r>
              <a:rPr lang="tr-TR" b="1" dirty="0" err="1"/>
              <a:t>permulaan</a:t>
            </a:r>
            <a:r>
              <a:rPr lang="tr-TR" b="1" dirty="0"/>
              <a:t> </a:t>
            </a:r>
            <a:r>
              <a:rPr lang="tr-TR" b="1" dirty="0" err="1"/>
              <a:t>kepada</a:t>
            </a:r>
            <a:r>
              <a:rPr lang="tr-TR" b="1" dirty="0"/>
              <a:t> </a:t>
            </a:r>
            <a:r>
              <a:rPr lang="tr-TR" b="1" dirty="0" err="1"/>
              <a:t>hakIm</a:t>
            </a:r>
            <a:r>
              <a:rPr lang="tr-TR" b="1" dirty="0"/>
              <a:t> </a:t>
            </a:r>
            <a:r>
              <a:rPr lang="tr-TR" b="1" dirty="0" err="1"/>
              <a:t>bahwa</a:t>
            </a:r>
            <a:r>
              <a:rPr lang="tr-TR" b="1" dirty="0"/>
              <a:t> </a:t>
            </a:r>
            <a:r>
              <a:rPr lang="tr-TR" b="1" dirty="0" err="1"/>
              <a:t>tergugat</a:t>
            </a:r>
            <a:r>
              <a:rPr lang="tr-TR" b="1" dirty="0"/>
              <a:t> </a:t>
            </a:r>
            <a:r>
              <a:rPr lang="tr-TR" b="1" dirty="0" err="1"/>
              <a:t>berItIkad</a:t>
            </a:r>
            <a:r>
              <a:rPr lang="tr-TR" b="1" dirty="0"/>
              <a:t> buruk).</a:t>
            </a:r>
            <a:endParaRPr lang="tr-TR" dirty="0"/>
          </a:p>
          <a:p>
            <a:pPr fontAlgn="base"/>
            <a:r>
              <a:rPr lang="tr-TR" dirty="0"/>
              <a:t>Ada 2 cara </a:t>
            </a:r>
            <a:r>
              <a:rPr lang="tr-TR" dirty="0" err="1"/>
              <a:t>menyampaIkan</a:t>
            </a:r>
            <a:r>
              <a:rPr lang="tr-TR" dirty="0"/>
              <a:t> </a:t>
            </a:r>
            <a:r>
              <a:rPr lang="tr-TR" dirty="0" err="1"/>
              <a:t>somasi</a:t>
            </a:r>
            <a:r>
              <a:rPr lang="tr-TR" dirty="0"/>
              <a:t> :</a:t>
            </a:r>
          </a:p>
          <a:p>
            <a:pPr fontAlgn="base"/>
            <a:r>
              <a:rPr lang="tr-TR" dirty="0" err="1"/>
              <a:t>DIsampaIkan</a:t>
            </a:r>
            <a:r>
              <a:rPr lang="tr-TR" dirty="0"/>
              <a:t> </a:t>
            </a:r>
            <a:r>
              <a:rPr lang="tr-TR" dirty="0" err="1"/>
              <a:t>tertulIs</a:t>
            </a:r>
            <a:r>
              <a:rPr lang="tr-TR" dirty="0"/>
              <a:t>, </a:t>
            </a:r>
            <a:r>
              <a:rPr lang="tr-TR" dirty="0" err="1"/>
              <a:t>dengan</a:t>
            </a:r>
            <a:r>
              <a:rPr lang="tr-TR" dirty="0"/>
              <a:t> </a:t>
            </a:r>
            <a:r>
              <a:rPr lang="tr-TR" dirty="0" err="1"/>
              <a:t>langsung</a:t>
            </a:r>
            <a:r>
              <a:rPr lang="tr-TR" dirty="0"/>
              <a:t> </a:t>
            </a:r>
            <a:r>
              <a:rPr lang="tr-TR" dirty="0" err="1"/>
              <a:t>mengIrImkan</a:t>
            </a:r>
            <a:r>
              <a:rPr lang="tr-TR" dirty="0"/>
              <a:t> </a:t>
            </a:r>
            <a:r>
              <a:rPr lang="tr-TR" dirty="0" err="1"/>
              <a:t>secara</a:t>
            </a:r>
            <a:r>
              <a:rPr lang="tr-TR" dirty="0"/>
              <a:t> </a:t>
            </a:r>
            <a:r>
              <a:rPr lang="tr-TR" dirty="0" err="1"/>
              <a:t>tertulIs</a:t>
            </a:r>
            <a:r>
              <a:rPr lang="tr-TR" dirty="0"/>
              <a:t> </a:t>
            </a:r>
            <a:r>
              <a:rPr lang="tr-TR" dirty="0" err="1"/>
              <a:t>kepada</a:t>
            </a:r>
            <a:r>
              <a:rPr lang="tr-TR" dirty="0"/>
              <a:t> </a:t>
            </a:r>
            <a:r>
              <a:rPr lang="tr-TR" dirty="0" err="1"/>
              <a:t>pIhak</a:t>
            </a:r>
            <a:r>
              <a:rPr lang="tr-TR" dirty="0"/>
              <a:t> </a:t>
            </a:r>
            <a:r>
              <a:rPr lang="tr-TR" dirty="0" err="1"/>
              <a:t>calon</a:t>
            </a:r>
            <a:r>
              <a:rPr lang="tr-TR" dirty="0"/>
              <a:t> </a:t>
            </a:r>
            <a:r>
              <a:rPr lang="tr-TR" dirty="0" err="1"/>
              <a:t>tergugat</a:t>
            </a:r>
            <a:r>
              <a:rPr lang="tr-TR" dirty="0"/>
              <a:t>.</a:t>
            </a:r>
          </a:p>
          <a:p>
            <a:pPr fontAlgn="base"/>
            <a:r>
              <a:rPr lang="tr-TR" dirty="0" err="1"/>
              <a:t>DIsampaIkan</a:t>
            </a:r>
            <a:r>
              <a:rPr lang="tr-TR" dirty="0"/>
              <a:t> </a:t>
            </a:r>
            <a:r>
              <a:rPr lang="tr-TR" dirty="0" err="1"/>
              <a:t>terbuka</a:t>
            </a:r>
            <a:r>
              <a:rPr lang="tr-TR" dirty="0"/>
              <a:t>, </a:t>
            </a:r>
            <a:r>
              <a:rPr lang="tr-TR" dirty="0" err="1"/>
              <a:t>dengan</a:t>
            </a:r>
            <a:r>
              <a:rPr lang="tr-TR" dirty="0"/>
              <a:t> cara </a:t>
            </a:r>
            <a:r>
              <a:rPr lang="tr-TR" dirty="0" err="1"/>
              <a:t>publIkas</a:t>
            </a:r>
            <a:r>
              <a:rPr lang="tr-TR" dirty="0"/>
              <a:t> </a:t>
            </a:r>
            <a:r>
              <a:rPr lang="tr-TR" dirty="0" err="1"/>
              <a:t>dI</a:t>
            </a:r>
            <a:r>
              <a:rPr lang="tr-TR" dirty="0"/>
              <a:t>  </a:t>
            </a:r>
            <a:r>
              <a:rPr lang="tr-TR" dirty="0" err="1"/>
              <a:t>medIa</a:t>
            </a:r>
            <a:r>
              <a:rPr lang="tr-TR" dirty="0"/>
              <a:t> masa.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63461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761999" y="559678"/>
            <a:ext cx="4596063" cy="4952492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lang="id-ID" dirty="0" err="1" smtClean="0"/>
              <a:t>enanganan</a:t>
            </a:r>
            <a:r>
              <a:rPr lang="id-ID" dirty="0" smtClean="0"/>
              <a:t> perkara perdata secara </a:t>
            </a:r>
            <a:r>
              <a:rPr lang="id-ID" dirty="0" err="1" smtClean="0"/>
              <a:t>litigasi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4197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d-ID" sz="2400"/>
              <a:t>KEKUASAAN MENGADILI MERUPAKAN SYARAT FORMIL</a:t>
            </a:r>
          </a:p>
        </p:txBody>
      </p:sp>
      <p:sp>
        <p:nvSpPr>
          <p:cNvPr id="46082" name="Content Placeholder 3"/>
          <p:cNvSpPr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buFont typeface="Wingdings" charset="2"/>
              <a:buNone/>
            </a:pPr>
            <a:r>
              <a:rPr lang="en-US" altLang="id-ID" sz="2400"/>
              <a:t>	</a:t>
            </a:r>
            <a:r>
              <a:rPr lang="en-US" altLang="id-ID" sz="2800" dirty="0" err="1"/>
              <a:t>Permasalahan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yurisdiksi</a:t>
            </a:r>
            <a:r>
              <a:rPr lang="en-US" altLang="id-ID" sz="2800" dirty="0"/>
              <a:t> </a:t>
            </a:r>
            <a:r>
              <a:rPr lang="en-US" altLang="id-ID" sz="2800" dirty="0" err="1"/>
              <a:t>mengadili</a:t>
            </a:r>
            <a:r>
              <a:rPr lang="en-US" altLang="id-ID" sz="2800" dirty="0"/>
              <a:t>  </a:t>
            </a:r>
            <a:r>
              <a:rPr lang="en-US" altLang="id-ID" sz="2800" dirty="0" err="1"/>
              <a:t>merupakan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syarat</a:t>
            </a:r>
            <a:r>
              <a:rPr lang="en-US" altLang="id-ID" sz="2800" dirty="0"/>
              <a:t> formal </a:t>
            </a:r>
            <a:r>
              <a:rPr lang="en-US" altLang="id-ID" sz="2800" dirty="0" err="1"/>
              <a:t>keabsahan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gugatan</a:t>
            </a:r>
            <a:r>
              <a:rPr lang="en-US" altLang="id-ID" sz="2800" dirty="0"/>
              <a:t>. </a:t>
            </a:r>
            <a:r>
              <a:rPr lang="en-US" altLang="id-ID" sz="2800" dirty="0" err="1"/>
              <a:t>Kekeliruan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mengajukan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gugatan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kepada</a:t>
            </a:r>
            <a:r>
              <a:rPr lang="en-US" altLang="id-ID" sz="2800" dirty="0"/>
              <a:t> </a:t>
            </a:r>
            <a:r>
              <a:rPr lang="en-US" altLang="id-ID" sz="2800" dirty="0" err="1"/>
              <a:t>lingkungan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peradilan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atau</a:t>
            </a:r>
            <a:r>
              <a:rPr lang="en-US" altLang="id-ID" sz="2800" dirty="0"/>
              <a:t> </a:t>
            </a:r>
            <a:r>
              <a:rPr lang="en-US" altLang="id-ID" sz="2800" dirty="0" err="1"/>
              <a:t>pengadilan</a:t>
            </a:r>
            <a:r>
              <a:rPr lang="en-US" altLang="id-ID" sz="2800" dirty="0"/>
              <a:t> yang </a:t>
            </a:r>
            <a:r>
              <a:rPr lang="en-US" altLang="id-ID" sz="2800" dirty="0" err="1"/>
              <a:t>tidak</a:t>
            </a:r>
            <a:r>
              <a:rPr lang="en-US" altLang="id-ID" sz="2800" dirty="0"/>
              <a:t> </a:t>
            </a:r>
            <a:r>
              <a:rPr lang="en-US" altLang="id-ID" sz="2800" dirty="0" err="1"/>
              <a:t>berwenang</a:t>
            </a:r>
            <a:r>
              <a:rPr lang="en-US" altLang="id-ID" sz="2800" dirty="0"/>
              <a:t> </a:t>
            </a:r>
            <a:r>
              <a:rPr lang="en-US" altLang="id-ID" sz="2800" dirty="0" err="1"/>
              <a:t>akan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mengakibatkan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gugatan</a:t>
            </a:r>
            <a:r>
              <a:rPr lang="en-US" altLang="id-ID" sz="2800" dirty="0"/>
              <a:t> </a:t>
            </a:r>
            <a:r>
              <a:rPr lang="en-US" altLang="id-ID" sz="2800" dirty="0" err="1"/>
              <a:t>tidak</a:t>
            </a:r>
            <a:r>
              <a:rPr lang="en-US" altLang="id-ID" sz="2800" dirty="0"/>
              <a:t> </a:t>
            </a:r>
            <a:r>
              <a:rPr lang="en-US" altLang="id-ID" sz="2800" dirty="0" err="1"/>
              <a:t>dapat</a:t>
            </a:r>
            <a:r>
              <a:rPr lang="en-US" altLang="id-ID" sz="2800" dirty="0"/>
              <a:t> </a:t>
            </a:r>
            <a:r>
              <a:rPr lang="en-US" altLang="id-ID" sz="2800" dirty="0" err="1"/>
              <a:t>diterima</a:t>
            </a:r>
            <a:r>
              <a:rPr lang="en-US" altLang="id-ID" sz="2800" dirty="0"/>
              <a:t> </a:t>
            </a:r>
            <a:r>
              <a:rPr lang="en-US" altLang="id-ID" sz="2800" dirty="0" err="1"/>
              <a:t>atau</a:t>
            </a:r>
            <a:r>
              <a:rPr lang="en-US" altLang="id-ID" sz="2800" dirty="0"/>
              <a:t> </a:t>
            </a:r>
            <a:r>
              <a:rPr lang="en-US" altLang="id-ID" sz="2800" dirty="0" err="1"/>
              <a:t>ditolak</a:t>
            </a:r>
            <a:r>
              <a:rPr lang="en-US" altLang="id-ID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96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tes air">
  <a:themeElements>
    <a:clrScheme name="Tetes air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Tetes air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tes air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1633</TotalTime>
  <Words>1587</Words>
  <Application>Microsoft Macintosh PowerPoint</Application>
  <PresentationFormat>Layar Lebar</PresentationFormat>
  <Paragraphs>276</Paragraphs>
  <Slides>37</Slides>
  <Notes>1</Notes>
  <HiddenSlides>0</HiddenSlides>
  <MMClips>0</MMClips>
  <ScaleCrop>false</ScaleCrop>
  <HeadingPairs>
    <vt:vector size="6" baseType="variant">
      <vt:variant>
        <vt:lpstr>Font Dipakai</vt:lpstr>
      </vt:variant>
      <vt:variant>
        <vt:i4>7</vt:i4>
      </vt:variant>
      <vt:variant>
        <vt:lpstr>Tema</vt:lpstr>
      </vt:variant>
      <vt:variant>
        <vt:i4>1</vt:i4>
      </vt:variant>
      <vt:variant>
        <vt:lpstr>Judul Slide</vt:lpstr>
      </vt:variant>
      <vt:variant>
        <vt:i4>37</vt:i4>
      </vt:variant>
    </vt:vector>
  </HeadingPairs>
  <TitlesOfParts>
    <vt:vector size="45" baseType="lpstr">
      <vt:lpstr>Calibri</vt:lpstr>
      <vt:lpstr>Comic Sans MS</vt:lpstr>
      <vt:lpstr>Rockwell</vt:lpstr>
      <vt:lpstr>Times New Roman</vt:lpstr>
      <vt:lpstr>Tw Cen MT</vt:lpstr>
      <vt:lpstr>Wingdings</vt:lpstr>
      <vt:lpstr>Arial</vt:lpstr>
      <vt:lpstr>Tetes air</vt:lpstr>
      <vt:lpstr>Penanganan perkara perdata   disampaikan pada sosialisasi penguatan kapasitas aparatur Pemerintah kabupaten malang</vt:lpstr>
      <vt:lpstr>Subyek hukum</vt:lpstr>
      <vt:lpstr>Pengertian sengketa</vt:lpstr>
      <vt:lpstr>Mekanisme Penyelesaian Sengketa (Dispute Settlement Mechanism) </vt:lpstr>
      <vt:lpstr>somasi</vt:lpstr>
      <vt:lpstr>SOMASI DALAM HUKUM ACARA PERDATA</vt:lpstr>
      <vt:lpstr>Bentuk dan Cara penyampaian somasi</vt:lpstr>
      <vt:lpstr>Penanganan perkara perdata secara litigasi</vt:lpstr>
      <vt:lpstr>KEKUASAAN MENGADILI MERUPAKAN SYARAT FORMIL</vt:lpstr>
      <vt:lpstr>Kekuasaan absolut mengadili</vt:lpstr>
      <vt:lpstr>Kekuasaan absolut mengadili</vt:lpstr>
      <vt:lpstr>Kewenangan Relatif PN</vt:lpstr>
      <vt:lpstr>Kapasitas pihak dalam perkara perdata</vt:lpstr>
      <vt:lpstr>Presentasi PowerPoint</vt:lpstr>
      <vt:lpstr>Ruang lingkup gugatan kontentiosa</vt:lpstr>
      <vt:lpstr>Pengertian gugatan  kontentiosa</vt:lpstr>
      <vt:lpstr>Tahapan-tahapan tindakan Hukum Acara Perdata</vt:lpstr>
      <vt:lpstr>2. Tahapan penetuan atau pemeriksaan </vt:lpstr>
      <vt:lpstr>Pelaksaan Putusan </vt:lpstr>
      <vt:lpstr>JENIS PEMERIKSAAN PERDATA</vt:lpstr>
      <vt:lpstr>GUGATAN</vt:lpstr>
      <vt:lpstr>ISI  GUGATAN</vt:lpstr>
      <vt:lpstr>Asas-asas dalam Pemeriksaan </vt:lpstr>
      <vt:lpstr>Asas-asas dalam  pemeriksaan </vt:lpstr>
      <vt:lpstr>Asas-asas  pemeriksaan :</vt:lpstr>
      <vt:lpstr>Asas-asas dalam  pemeriksaan </vt:lpstr>
      <vt:lpstr>Pengguguran Gugatan</vt:lpstr>
      <vt:lpstr>Pencabutan Gugatan</vt:lpstr>
      <vt:lpstr>Perubahan Gugatan </vt:lpstr>
      <vt:lpstr>Komulasi gugatan</vt:lpstr>
      <vt:lpstr>Pihak dalam Gugatan </vt:lpstr>
      <vt:lpstr>BAGAN</vt:lpstr>
      <vt:lpstr>SITA JAMINAN</vt:lpstr>
      <vt:lpstr>PEMBUKTIAN</vt:lpstr>
      <vt:lpstr>Sistematika putusan</vt:lpstr>
      <vt:lpstr>UPAYA HUKUM</vt:lpstr>
      <vt:lpstr>Pelaksanaan putusan (Eksekusi)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Ruang lingkup gugatan kontentiosa</dc:title>
  <dc:creator>Pengguna Microsoft Office</dc:creator>
  <cp:lastModifiedBy>Pengguna Microsoft Office</cp:lastModifiedBy>
  <cp:revision>20</cp:revision>
  <dcterms:created xsi:type="dcterms:W3CDTF">2019-03-12T03:22:51Z</dcterms:created>
  <dcterms:modified xsi:type="dcterms:W3CDTF">2019-04-10T02:29:16Z</dcterms:modified>
</cp:coreProperties>
</file>